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56" r:id="rId3"/>
    <p:sldId id="277" r:id="rId4"/>
    <p:sldId id="260" r:id="rId5"/>
    <p:sldId id="280" r:id="rId6"/>
    <p:sldId id="261" r:id="rId7"/>
    <p:sldId id="281" r:id="rId8"/>
    <p:sldId id="284" r:id="rId9"/>
    <p:sldId id="289" r:id="rId10"/>
    <p:sldId id="285" r:id="rId11"/>
    <p:sldId id="286" r:id="rId12"/>
    <p:sldId id="287" r:id="rId13"/>
    <p:sldId id="282" r:id="rId14"/>
    <p:sldId id="288" r:id="rId15"/>
    <p:sldId id="267" r:id="rId16"/>
    <p:sldId id="278" r:id="rId17"/>
    <p:sldId id="264" r:id="rId18"/>
    <p:sldId id="279" r:id="rId19"/>
  </p:sldIdLst>
  <p:sldSz cx="12192000" cy="6858000"/>
  <p:notesSz cx="6797675" cy="99266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CC00"/>
    <a:srgbClr val="00FF00"/>
    <a:srgbClr val="FF99FF"/>
    <a:srgbClr val="6699FF"/>
    <a:srgbClr val="CC66FF"/>
    <a:srgbClr val="6600FF"/>
    <a:srgbClr val="66FF33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深色樣式 2 - 輔色 3/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9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-630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0443" y="2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6DB98-B8E6-4348-818E-42D8F7B013EB}" type="datetimeFigureOut">
              <a:rPr lang="zh-TW" altLang="en-US" smtClean="0"/>
              <a:pPr/>
              <a:t>2020/6/8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39838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28585"/>
            <a:ext cx="2945659" cy="4980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0443" y="9428585"/>
            <a:ext cx="2945659" cy="4980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B22C6D-48B9-47F9-8970-8A287428CB5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7818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22C6D-48B9-47F9-8970-8A287428CB5F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4881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第八週你的食物就是你的醫藥，你的藥物就是你的食物（</a:t>
            </a:r>
            <a:r>
              <a:rPr lang="en-US" altLang="zh-TW" dirty="0"/>
              <a:t>Let food be thy medicine and medicine be thy food</a:t>
            </a:r>
            <a:r>
              <a:rPr lang="zh-TW" altLang="en-US" dirty="0"/>
              <a:t>）」。</a:t>
            </a:r>
            <a:r>
              <a:rPr lang="en-US" altLang="zh-TW" dirty="0"/>
              <a:t>-- </a:t>
            </a:r>
            <a:r>
              <a:rPr lang="zh-TW" altLang="en-US" dirty="0"/>
              <a:t>醫聖希波克拉提斯     透過最愛的味道的這堂課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22C6D-48B9-47F9-8970-8A287428CB5F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232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6BE70-133B-4521-A765-D635529BDDEB}" type="datetimeFigureOut">
              <a:rPr lang="zh-TW" altLang="en-US" smtClean="0"/>
              <a:pPr/>
              <a:t>2020/6/8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6A28E-40E0-4837-858A-A084DD4221B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0718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6BE70-133B-4521-A765-D635529BDDEB}" type="datetimeFigureOut">
              <a:rPr lang="zh-TW" altLang="en-US" smtClean="0"/>
              <a:pPr/>
              <a:t>2020/6/8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6A28E-40E0-4837-858A-A084DD4221B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9923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6BE70-133B-4521-A765-D635529BDDEB}" type="datetimeFigureOut">
              <a:rPr lang="zh-TW" altLang="en-US" smtClean="0"/>
              <a:pPr/>
              <a:t>2020/6/8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6A28E-40E0-4837-858A-A084DD4221B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3336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6BE70-133B-4521-A765-D635529BDDEB}" type="datetimeFigureOut">
              <a:rPr lang="zh-TW" altLang="en-US" smtClean="0"/>
              <a:pPr/>
              <a:t>2020/6/8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6A28E-40E0-4837-858A-A084DD4221B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685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6BE70-133B-4521-A765-D635529BDDEB}" type="datetimeFigureOut">
              <a:rPr lang="zh-TW" altLang="en-US" smtClean="0"/>
              <a:pPr/>
              <a:t>2020/6/8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6A28E-40E0-4837-858A-A084DD4221B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3955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6BE70-133B-4521-A765-D635529BDDEB}" type="datetimeFigureOut">
              <a:rPr lang="zh-TW" altLang="en-US" smtClean="0"/>
              <a:pPr/>
              <a:t>2020/6/8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6A28E-40E0-4837-858A-A084DD4221B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6120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6BE70-133B-4521-A765-D635529BDDEB}" type="datetimeFigureOut">
              <a:rPr lang="zh-TW" altLang="en-US" smtClean="0"/>
              <a:pPr/>
              <a:t>2020/6/8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6A28E-40E0-4837-858A-A084DD4221B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5206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6BE70-133B-4521-A765-D635529BDDEB}" type="datetimeFigureOut">
              <a:rPr lang="zh-TW" altLang="en-US" smtClean="0"/>
              <a:pPr/>
              <a:t>2020/6/8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6A28E-40E0-4837-858A-A084DD4221B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680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6BE70-133B-4521-A765-D635529BDDEB}" type="datetimeFigureOut">
              <a:rPr lang="zh-TW" altLang="en-US" smtClean="0"/>
              <a:pPr/>
              <a:t>2020/6/8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6A28E-40E0-4837-858A-A084DD4221B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6586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6BE70-133B-4521-A765-D635529BDDEB}" type="datetimeFigureOut">
              <a:rPr lang="zh-TW" altLang="en-US" smtClean="0"/>
              <a:pPr/>
              <a:t>2020/6/8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6A28E-40E0-4837-858A-A084DD4221B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0908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6BE70-133B-4521-A765-D635529BDDEB}" type="datetimeFigureOut">
              <a:rPr lang="zh-TW" altLang="en-US" smtClean="0"/>
              <a:pPr/>
              <a:t>2020/6/8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6A28E-40E0-4837-858A-A084DD4221B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719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6BE70-133B-4521-A765-D635529BDDEB}" type="datetimeFigureOut">
              <a:rPr lang="zh-TW" altLang="en-US" smtClean="0"/>
              <a:pPr/>
              <a:t>2020/6/8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6A28E-40E0-4837-858A-A084DD4221B4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" y="-6962"/>
            <a:ext cx="12191999" cy="3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498000"/>
            <a:ext cx="12191999" cy="3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2318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445364"/>
            <a:ext cx="12192000" cy="2387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TW" altLang="en-US" b="1" dirty="0">
                <a:ln w="6600">
                  <a:noFill/>
                  <a:prstDash val="solid"/>
                </a:ln>
                <a:effectLst>
                  <a:outerShdw dist="38100" dir="2700000" algn="tl" rotWithShape="0">
                    <a:srgbClr val="FF000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原住民族部落延緩失能種子教師</a:t>
            </a:r>
            <a:r>
              <a:rPr lang="en-US" altLang="zh-TW" b="1" dirty="0">
                <a:ln w="6600">
                  <a:noFill/>
                  <a:prstDash val="solid"/>
                </a:ln>
                <a:effectLst>
                  <a:outerShdw dist="38100" dir="2700000" algn="tl" rotWithShape="0">
                    <a:srgbClr val="FF000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b="1" dirty="0">
                <a:ln w="6600">
                  <a:noFill/>
                  <a:prstDash val="solid"/>
                </a:ln>
                <a:effectLst>
                  <a:outerShdw dist="38100" dir="2700000" algn="tl" rotWithShape="0">
                    <a:srgbClr val="FF000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ln w="6600">
                  <a:noFill/>
                  <a:prstDash val="solid"/>
                </a:ln>
                <a:effectLst>
                  <a:outerShdw dist="38100" dir="2700000" algn="tl" rotWithShape="0">
                    <a:srgbClr val="FF000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線上課程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035567"/>
            <a:ext cx="9144000" cy="1374867"/>
          </a:xfrm>
        </p:spPr>
        <p:txBody>
          <a:bodyPr>
            <a:noAutofit/>
          </a:bodyPr>
          <a:lstStyle/>
          <a:p>
            <a:r>
              <a:rPr lang="en-US" altLang="zh-TW" sz="4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 GOGO</a:t>
            </a:r>
            <a:r>
              <a:rPr lang="zh-TW" altLang="en-US" sz="4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活力文化教案之分享</a:t>
            </a:r>
            <a:r>
              <a:rPr lang="en-US" altLang="zh-TW" sz="4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</a:p>
          <a:p>
            <a:pPr>
              <a:spcBef>
                <a:spcPts val="1600"/>
              </a:spcBef>
            </a:pPr>
            <a:r>
              <a:rPr lang="zh-TW" altLang="en-US" sz="3200" b="1" dirty="0">
                <a:solidFill>
                  <a:srgbClr val="00CC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長者族群營養膳食文化方案</a:t>
            </a:r>
            <a:endParaRPr lang="en-US" altLang="zh-TW" sz="3200" b="1" dirty="0">
              <a:solidFill>
                <a:srgbClr val="00CC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0" y="4410436"/>
            <a:ext cx="12192000" cy="12698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第十四組</a:t>
            </a:r>
            <a:r>
              <a:rPr lang="en-US" altLang="zh-TW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卑南族群</a:t>
            </a:r>
            <a:endParaRPr lang="en-US" altLang="zh-TW" sz="28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r>
              <a:rPr lang="zh-TW" alt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王麗仙、高曉萍  </a:t>
            </a:r>
            <a:endParaRPr lang="en-US" altLang="zh-TW" sz="28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28774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AE817A9-B945-4687-8B53-22C6765CF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第三週</a:t>
            </a:r>
            <a:r>
              <a:rPr lang="en-US" altLang="zh-TW" dirty="0"/>
              <a:t>-</a:t>
            </a:r>
            <a:r>
              <a:rPr lang="zh-TW" altLang="en-US" dirty="0"/>
              <a:t>你有沒有吃飽？</a:t>
            </a:r>
          </a:p>
        </p:txBody>
      </p:sp>
      <p:pic>
        <p:nvPicPr>
          <p:cNvPr id="5" name="內容版面配置區 4" descr="一張含有 食物 的圖片&#10;&#10;自動產生的描述">
            <a:extLst>
              <a:ext uri="{FF2B5EF4-FFF2-40B4-BE49-F238E27FC236}">
                <a16:creationId xmlns:a16="http://schemas.microsoft.com/office/drawing/2014/main" xmlns="" id="{AD569075-D43A-4603-8C26-C6AF7D759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195" y="1670218"/>
            <a:ext cx="3262031" cy="4351338"/>
          </a:xfrm>
        </p:spPr>
      </p:pic>
      <p:pic>
        <p:nvPicPr>
          <p:cNvPr id="10" name="圖片 9" descr="一張含有 桌, 室內, 食物, 杯子 的圖片&#10;&#10;自動產生的描述">
            <a:extLst>
              <a:ext uri="{FF2B5EF4-FFF2-40B4-BE49-F238E27FC236}">
                <a16:creationId xmlns:a16="http://schemas.microsoft.com/office/drawing/2014/main" xmlns="" id="{D50E724A-E3AB-4BF8-BC47-9CDD25E7A3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10" y="1544831"/>
            <a:ext cx="3373582" cy="2529046"/>
          </a:xfrm>
          <a:prstGeom prst="rect">
            <a:avLst/>
          </a:prstGeom>
        </p:spPr>
      </p:pic>
      <p:pic>
        <p:nvPicPr>
          <p:cNvPr id="12" name="圖片 11" descr="一張含有 食物 的圖片&#10;&#10;自動產生的描述">
            <a:extLst>
              <a:ext uri="{FF2B5EF4-FFF2-40B4-BE49-F238E27FC236}">
                <a16:creationId xmlns:a16="http://schemas.microsoft.com/office/drawing/2014/main" xmlns="" id="{B6D1E18B-7692-4FE6-B8B5-1E09A82C44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553" y="3973063"/>
            <a:ext cx="3226786" cy="2418998"/>
          </a:xfrm>
          <a:prstGeom prst="rect">
            <a:avLst/>
          </a:prstGeom>
        </p:spPr>
      </p:pic>
      <p:sp>
        <p:nvSpPr>
          <p:cNvPr id="14" name="雙波浪 13">
            <a:extLst>
              <a:ext uri="{FF2B5EF4-FFF2-40B4-BE49-F238E27FC236}">
                <a16:creationId xmlns:a16="http://schemas.microsoft.com/office/drawing/2014/main" xmlns="" id="{FB6CA3E4-564D-4143-B086-91F03453D175}"/>
              </a:ext>
            </a:extLst>
          </p:cNvPr>
          <p:cNvSpPr/>
          <p:nvPr/>
        </p:nvSpPr>
        <p:spPr>
          <a:xfrm>
            <a:off x="7045716" y="783294"/>
            <a:ext cx="3759200" cy="1113639"/>
          </a:xfrm>
          <a:prstGeom prst="double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C00000"/>
                </a:solidFill>
              </a:rPr>
              <a:t>大家來尋寶</a:t>
            </a:r>
          </a:p>
        </p:txBody>
      </p:sp>
      <p:pic>
        <p:nvPicPr>
          <p:cNvPr id="16" name="圖片 15" descr="一張含有 食物 的圖片&#10;&#10;自動產生的描述">
            <a:extLst>
              <a:ext uri="{FF2B5EF4-FFF2-40B4-BE49-F238E27FC236}">
                <a16:creationId xmlns:a16="http://schemas.microsoft.com/office/drawing/2014/main" xmlns="" id="{2D2A0ADC-029F-4CFB-8709-4B8DA18B52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112" y="2032023"/>
            <a:ext cx="2734914" cy="3648198"/>
          </a:xfrm>
          <a:prstGeom prst="rect">
            <a:avLst/>
          </a:prstGeom>
        </p:spPr>
      </p:pic>
      <p:sp>
        <p:nvSpPr>
          <p:cNvPr id="8" name="箭號: 向右 7">
            <a:extLst>
              <a:ext uri="{FF2B5EF4-FFF2-40B4-BE49-F238E27FC236}">
                <a16:creationId xmlns:a16="http://schemas.microsoft.com/office/drawing/2014/main" xmlns="" id="{E24ECE3E-3FA4-4EC9-9711-6F8B1145A600}"/>
              </a:ext>
            </a:extLst>
          </p:cNvPr>
          <p:cNvSpPr/>
          <p:nvPr/>
        </p:nvSpPr>
        <p:spPr>
          <a:xfrm>
            <a:off x="8459123" y="3199341"/>
            <a:ext cx="942109" cy="64654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351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EB47C0D-8EA9-4C28-89D1-F8016971B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81037"/>
            <a:ext cx="11187546" cy="1002036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第四週    你吃對了嗎？                   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                                                                         </a:t>
            </a:r>
            <a:r>
              <a:rPr lang="zh-TW" altLang="en-US" sz="1800" dirty="0"/>
              <a:t>參考屏基杜玉慧顧問研發教材</a:t>
            </a:r>
          </a:p>
        </p:txBody>
      </p:sp>
      <p:pic>
        <p:nvPicPr>
          <p:cNvPr id="8" name="內容版面配置區 7" descr="一張含有 食物 的圖片&#10;&#10;自動產生的描述">
            <a:extLst>
              <a:ext uri="{FF2B5EF4-FFF2-40B4-BE49-F238E27FC236}">
                <a16:creationId xmlns:a16="http://schemas.microsoft.com/office/drawing/2014/main" xmlns="" id="{FE30501A-AECE-46C6-B989-5F80CF56E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189722"/>
            <a:ext cx="5219295" cy="3844688"/>
          </a:xfrm>
        </p:spPr>
      </p:pic>
      <p:pic>
        <p:nvPicPr>
          <p:cNvPr id="10" name="圖片 9" descr="一張含有 食物 的圖片&#10;&#10;自動產生的描述">
            <a:extLst>
              <a:ext uri="{FF2B5EF4-FFF2-40B4-BE49-F238E27FC236}">
                <a16:creationId xmlns:a16="http://schemas.microsoft.com/office/drawing/2014/main" xmlns="" id="{EA8AEEED-1EAB-44D6-8B3C-6C5D3FD1F8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417" y="2189722"/>
            <a:ext cx="4909673" cy="377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738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676932B-C075-422D-AA27-373DC8ABF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第五週   從</a:t>
            </a:r>
            <a:r>
              <a:rPr lang="en-US" altLang="zh-TW" dirty="0" err="1"/>
              <a:t>Kulabau</a:t>
            </a:r>
            <a:r>
              <a:rPr lang="zh-TW" altLang="en-US" dirty="0"/>
              <a:t>說起</a:t>
            </a:r>
            <a:r>
              <a:rPr lang="en-US" altLang="zh-TW" dirty="0"/>
              <a:t>-</a:t>
            </a:r>
            <a:endParaRPr lang="zh-TW" altLang="en-US" dirty="0"/>
          </a:p>
        </p:txBody>
      </p:sp>
      <p:pic>
        <p:nvPicPr>
          <p:cNvPr id="5" name="內容版面配置區 4" descr="一張含有 食物, 湯 的圖片&#10;&#10;自動產生的描述">
            <a:extLst>
              <a:ext uri="{FF2B5EF4-FFF2-40B4-BE49-F238E27FC236}">
                <a16:creationId xmlns:a16="http://schemas.microsoft.com/office/drawing/2014/main" xmlns="" id="{CA68E350-E30E-4C35-B01D-FB2C10BE5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770" y="533517"/>
            <a:ext cx="5413230" cy="2314342"/>
          </a:xfrm>
        </p:spPr>
      </p:pic>
      <p:pic>
        <p:nvPicPr>
          <p:cNvPr id="7" name="圖片 6" descr="一張含有 室內, 相片, 白色, 冰箱 的圖片&#10;&#10;自動產生的描述">
            <a:extLst>
              <a:ext uri="{FF2B5EF4-FFF2-40B4-BE49-F238E27FC236}">
                <a16:creationId xmlns:a16="http://schemas.microsoft.com/office/drawing/2014/main" xmlns="" id="{45ED99F2-62F7-4F05-A73B-FCE83CA946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90214" y="1238951"/>
            <a:ext cx="4428836" cy="680926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xmlns="" id="{D9104C1C-67C2-4BA1-871A-078EE109A9D5}"/>
              </a:ext>
            </a:extLst>
          </p:cNvPr>
          <p:cNvSpPr txBox="1"/>
          <p:nvPr/>
        </p:nvSpPr>
        <p:spPr>
          <a:xfrm>
            <a:off x="7278924" y="3300595"/>
            <a:ext cx="45904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通則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豆魚蛋肉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沒有腳</a:t>
            </a:r>
            <a:r>
              <a:rPr lang="en-US" altLang="zh-TW" sz="3200" b="1" dirty="0">
                <a:solidFill>
                  <a:srgbClr val="FF0000"/>
                </a:solidFill>
                <a:latin typeface="Algerian" panose="04020705040A02060702" pitchFamily="82" charset="0"/>
                <a:ea typeface="標楷體" panose="03000509000000000000" pitchFamily="65" charset="-120"/>
              </a:rPr>
              <a:t>&gt;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二隻腳</a:t>
            </a:r>
            <a:r>
              <a:rPr lang="en-US" altLang="zh-TW" sz="3200" b="1" dirty="0">
                <a:solidFill>
                  <a:srgbClr val="FF0000"/>
                </a:solidFill>
                <a:latin typeface="Algerian" panose="04020705040A02060702" pitchFamily="82" charset="0"/>
                <a:ea typeface="標楷體" panose="03000509000000000000" pitchFamily="65" charset="-120"/>
              </a:rPr>
              <a:t>&gt;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四肢腳</a:t>
            </a:r>
          </a:p>
        </p:txBody>
      </p:sp>
    </p:spTree>
    <p:extLst>
      <p:ext uri="{BB962C8B-B14F-4D97-AF65-F5344CB8AC3E}">
        <p14:creationId xmlns:p14="http://schemas.microsoft.com/office/powerpoint/2010/main" val="932466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296EFF94-865F-0740-AF4C-6EECFFB670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8" t="11790" r="10108" b="19033"/>
          <a:stretch/>
        </p:blipFill>
        <p:spPr>
          <a:xfrm>
            <a:off x="539346" y="1319143"/>
            <a:ext cx="5359243" cy="4991231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9396F5F4-5F37-424D-8C59-2D45B2407731}"/>
              </a:ext>
            </a:extLst>
          </p:cNvPr>
          <p:cNvSpPr txBox="1"/>
          <p:nvPr/>
        </p:nvSpPr>
        <p:spPr>
          <a:xfrm>
            <a:off x="322464" y="430942"/>
            <a:ext cx="3694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第八週  最愛的味道</a:t>
            </a:r>
          </a:p>
        </p:txBody>
      </p:sp>
      <p:pic>
        <p:nvPicPr>
          <p:cNvPr id="13" name="圖片 12" descr="一張含有 文字, 地圖 的圖片&#10;&#10;自動產生的描述">
            <a:extLst>
              <a:ext uri="{FF2B5EF4-FFF2-40B4-BE49-F238E27FC236}">
                <a16:creationId xmlns:a16="http://schemas.microsoft.com/office/drawing/2014/main" xmlns="" id="{7997E421-252F-4195-8780-DC40269DA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413" y="1319143"/>
            <a:ext cx="5539896" cy="499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509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D409B601-895A-4FBB-8759-FF891E334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祭典的飲食及歌謠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637641A4-346F-48C0-9E73-F5E0AF50456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58808" y="1491449"/>
            <a:ext cx="637046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TW" altLang="en-US" sz="2000" dirty="0">
                <a:solidFill>
                  <a:srgbClr val="FF0000"/>
                </a:solidFill>
              </a:rPr>
              <a:t>帶香味的主食</a:t>
            </a:r>
            <a:r>
              <a:rPr kumimoji="1" lang="en-US" altLang="zh-TW" sz="2000" dirty="0"/>
              <a:t>—</a:t>
            </a:r>
            <a:r>
              <a:rPr kumimoji="1" lang="zh-TW" altLang="en-US" sz="2000" dirty="0"/>
              <a:t>阿拜</a:t>
            </a:r>
            <a:r>
              <a:rPr kumimoji="1" lang="en-US" altLang="zh-TW" sz="2000" dirty="0"/>
              <a:t>—</a:t>
            </a:r>
            <a:r>
              <a:rPr kumimoji="1" lang="zh-TW" altLang="en-US" sz="2000" dirty="0"/>
              <a:t>祭儀</a:t>
            </a:r>
            <a:r>
              <a:rPr kumimoji="1" lang="en-US" altLang="zh-TW" sz="2000" dirty="0"/>
              <a:t>--</a:t>
            </a:r>
            <a:r>
              <a:rPr kumimoji="1" lang="zh-TW" altLang="en-US" sz="2000" dirty="0"/>
              <a:t>小米、月桃葉、假酸漿</a:t>
            </a:r>
            <a:endParaRPr kumimoji="1" lang="en-US" altLang="zh-TW" sz="2000" dirty="0"/>
          </a:p>
          <a:p>
            <a:pPr marL="342900" indent="-342900">
              <a:buAutoNum type="arabicPeriod"/>
            </a:pPr>
            <a:r>
              <a:rPr kumimoji="1" lang="zh-TW" altLang="en-US" sz="2000" dirty="0">
                <a:solidFill>
                  <a:srgbClr val="FF0000"/>
                </a:solidFill>
              </a:rPr>
              <a:t>花環綠葉是蔬菜</a:t>
            </a:r>
            <a:r>
              <a:rPr kumimoji="1" lang="en-US" altLang="zh-TW" sz="2000" dirty="0"/>
              <a:t>—</a:t>
            </a:r>
            <a:r>
              <a:rPr kumimoji="1" lang="zh-TW" altLang="en-US" sz="2000" dirty="0"/>
              <a:t>山莧菜、野菜</a:t>
            </a:r>
            <a:endParaRPr kumimoji="1" lang="en-US" altLang="zh-TW" sz="2000" dirty="0"/>
          </a:p>
          <a:p>
            <a:pPr marL="342900" indent="-342900">
              <a:buAutoNum type="arabicPeriod"/>
            </a:pPr>
            <a:r>
              <a:rPr kumimoji="1" lang="zh-TW" altLang="en-US" sz="2000" dirty="0">
                <a:solidFill>
                  <a:srgbClr val="FF0000"/>
                </a:solidFill>
              </a:rPr>
              <a:t>帶香味的水果</a:t>
            </a:r>
            <a:r>
              <a:rPr kumimoji="1" lang="en-US" altLang="zh-TW" sz="2000" dirty="0"/>
              <a:t>—</a:t>
            </a:r>
            <a:r>
              <a:rPr kumimoji="1" lang="zh-TW" altLang="en-US" sz="2000" dirty="0"/>
              <a:t>香蕉</a:t>
            </a:r>
            <a:r>
              <a:rPr kumimoji="1" lang="en-US" altLang="zh-TW" sz="2000" dirty="0"/>
              <a:t>—</a:t>
            </a:r>
            <a:r>
              <a:rPr kumimoji="1" lang="zh-TW" altLang="en-US" sz="2000" dirty="0"/>
              <a:t>祭儀用香蕉葉</a:t>
            </a:r>
            <a:endParaRPr kumimoji="1" lang="en-US" altLang="zh-TW" sz="2000" dirty="0"/>
          </a:p>
          <a:p>
            <a:pPr marL="342900" indent="-342900">
              <a:buAutoNum type="arabicPeriod"/>
            </a:pPr>
            <a:r>
              <a:rPr kumimoji="1" lang="zh-TW" altLang="en-US" sz="2000" dirty="0">
                <a:solidFill>
                  <a:srgbClr val="FF0000"/>
                </a:solidFill>
              </a:rPr>
              <a:t>帶香味的肉類</a:t>
            </a:r>
            <a:r>
              <a:rPr kumimoji="1" lang="en-US" altLang="zh-TW" sz="2000" dirty="0"/>
              <a:t>—</a:t>
            </a:r>
            <a:r>
              <a:rPr kumimoji="1" lang="zh-TW" altLang="en-US" sz="2000" dirty="0"/>
              <a:t>烤山鼠</a:t>
            </a:r>
            <a:r>
              <a:rPr kumimoji="1" lang="en-US" altLang="zh-TW" sz="2000" dirty="0"/>
              <a:t>—</a:t>
            </a:r>
            <a:r>
              <a:rPr kumimoji="1" lang="zh-TW" altLang="en-US" sz="2000" dirty="0"/>
              <a:t>牛黃酸</a:t>
            </a:r>
            <a:r>
              <a:rPr kumimoji="1" lang="en-US" altLang="zh-TW" sz="2000" dirty="0"/>
              <a:t>—</a:t>
            </a:r>
            <a:r>
              <a:rPr kumimoji="1" lang="zh-TW" altLang="en-US" sz="2000" dirty="0"/>
              <a:t>免疫力</a:t>
            </a:r>
            <a:r>
              <a:rPr kumimoji="1" lang="en-US" altLang="zh-TW" sz="2000" dirty="0"/>
              <a:t>---</a:t>
            </a:r>
            <a:r>
              <a:rPr kumimoji="1" lang="zh-TW" altLang="en-US" sz="2000" dirty="0"/>
              <a:t>大獵祭</a:t>
            </a:r>
            <a:endParaRPr kumimoji="1" lang="en-US" altLang="zh-TW" sz="2000" dirty="0"/>
          </a:p>
          <a:p>
            <a:pPr marL="342900" indent="-342900">
              <a:buAutoNum type="arabicPeriod"/>
            </a:pPr>
            <a:r>
              <a:rPr kumimoji="1" lang="zh-TW" altLang="en-US" sz="2000" dirty="0">
                <a:solidFill>
                  <a:srgbClr val="FF0000"/>
                </a:solidFill>
              </a:rPr>
              <a:t>帶香味的油脂</a:t>
            </a:r>
            <a:r>
              <a:rPr kumimoji="1" lang="en-US" altLang="zh-TW" sz="2000" dirty="0"/>
              <a:t>—</a:t>
            </a:r>
            <a:r>
              <a:rPr kumimoji="1" lang="zh-TW" altLang="en-US" sz="2000" dirty="0"/>
              <a:t>花生、山豬</a:t>
            </a:r>
            <a:r>
              <a:rPr kumimoji="1" lang="en-US" altLang="zh-TW" sz="2000" dirty="0"/>
              <a:t>—</a:t>
            </a:r>
            <a:r>
              <a:rPr kumimoji="1" lang="zh-TW" altLang="en-US" sz="2000" dirty="0"/>
              <a:t>慶典</a:t>
            </a:r>
            <a:endParaRPr kumimoji="1" lang="en-US" altLang="zh-TW" sz="2000" dirty="0"/>
          </a:p>
          <a:p>
            <a:pPr marL="342900" indent="-342900">
              <a:buAutoNum type="arabicPeriod"/>
            </a:pPr>
            <a:r>
              <a:rPr kumimoji="1" lang="zh-TW" altLang="en-US" sz="2000" dirty="0">
                <a:solidFill>
                  <a:srgbClr val="FF0000"/>
                </a:solidFill>
              </a:rPr>
              <a:t>白色</a:t>
            </a:r>
            <a:r>
              <a:rPr kumimoji="1" lang="zh-TW" altLang="en-US" sz="2000" dirty="0"/>
              <a:t>的奶類</a:t>
            </a:r>
            <a:endParaRPr kumimoji="1" lang="en-US" altLang="zh-TW" sz="2000" dirty="0"/>
          </a:p>
          <a:p>
            <a:pPr marL="342900" indent="-342900">
              <a:buAutoNum type="arabicPeriod"/>
            </a:pPr>
            <a:r>
              <a:rPr kumimoji="1" lang="zh-TW" altLang="en-US" sz="2000" dirty="0">
                <a:solidFill>
                  <a:srgbClr val="FF0000"/>
                </a:solidFill>
              </a:rPr>
              <a:t>編織花環</a:t>
            </a:r>
            <a:r>
              <a:rPr kumimoji="1" lang="en-US" altLang="zh-TW" sz="2000" dirty="0"/>
              <a:t>—</a:t>
            </a:r>
            <a:r>
              <a:rPr kumimoji="1" lang="zh-TW" altLang="en-US" sz="2000" dirty="0"/>
              <a:t>腎蕨</a:t>
            </a:r>
            <a:r>
              <a:rPr kumimoji="1" lang="en-US" altLang="zh-TW" sz="2000" dirty="0"/>
              <a:t>—</a:t>
            </a:r>
            <a:r>
              <a:rPr kumimoji="1" lang="zh-TW" altLang="en-US" sz="2000" dirty="0"/>
              <a:t>根球含水高，獵人補充水份食用之。</a:t>
            </a:r>
          </a:p>
        </p:txBody>
      </p:sp>
    </p:spTree>
    <p:extLst>
      <p:ext uri="{BB962C8B-B14F-4D97-AF65-F5344CB8AC3E}">
        <p14:creationId xmlns:p14="http://schemas.microsoft.com/office/powerpoint/2010/main" val="2891511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530290" y="383787"/>
            <a:ext cx="6924869" cy="1325563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二、單週課程設計之規劃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-1</a:t>
            </a:r>
            <a:endParaRPr lang="zh-TW" altLang="en-US" dirty="0"/>
          </a:p>
        </p:txBody>
      </p:sp>
      <p:graphicFrame>
        <p:nvGraphicFramePr>
          <p:cNvPr id="8" name="object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029934"/>
              </p:ext>
            </p:extLst>
          </p:nvPr>
        </p:nvGraphicFramePr>
        <p:xfrm>
          <a:off x="558084" y="1398542"/>
          <a:ext cx="11075831" cy="4794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2509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1797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9042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4233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352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</a:rPr>
                        <a:t>週次主題</a:t>
                      </a:r>
                      <a:endParaRPr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</a:endParaRPr>
                    </a:p>
                  </a:txBody>
                  <a:tcPr marL="0" marR="0" marT="431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“</a:t>
                      </a:r>
                      <a:r>
                        <a:rPr lang="en-US" altLang="zh-TW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ruwaruwayu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”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「剛剛好」的人生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~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食物的份量</a:t>
                      </a:r>
                      <a:endParaRPr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</a:endParaRPr>
                    </a:p>
                  </a:txBody>
                  <a:tcPr marL="0" marR="0" marT="412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49082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800" b="1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</a:rPr>
                        <a:t>教案設計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R="519430" algn="ctr">
                        <a:lnSpc>
                          <a:spcPct val="100000"/>
                        </a:lnSpc>
                        <a:spcBef>
                          <a:spcPts val="880"/>
                        </a:spcBef>
                        <a:tabLst>
                          <a:tab pos="1467485" algn="l"/>
                        </a:tabLst>
                      </a:pPr>
                      <a:r>
                        <a:rPr lang="zh-TW" altLang="en-US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</a:rPr>
                        <a:t>王麗仙、高曉萍</a:t>
                      </a:r>
                      <a:endParaRPr sz="18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</a:endParaRPr>
                    </a:p>
                  </a:txBody>
                  <a:tcPr marL="0" marR="0" marT="11176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0">
                        <a:lnSpc>
                          <a:spcPct val="100000"/>
                        </a:lnSpc>
                      </a:pPr>
                      <a:r>
                        <a:rPr sz="2000" b="1" spc="-5" dirty="0" err="1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</a:rPr>
                        <a:t>教學時間</a:t>
                      </a:r>
                      <a:endParaRPr sz="20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</a:endParaRPr>
                    </a:p>
                  </a:txBody>
                  <a:tcPr marL="0" marR="0" marT="508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2310">
                        <a:lnSpc>
                          <a:spcPct val="100000"/>
                        </a:lnSpc>
                      </a:pPr>
                      <a:r>
                        <a:rPr lang="en-US" altLang="zh-TW" sz="2000" b="1" spc="-1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</a:rPr>
                        <a:t>5</a:t>
                      </a:r>
                      <a:r>
                        <a:rPr sz="2000" b="1" spc="-1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</a:rPr>
                        <a:t>0</a:t>
                      </a:r>
                      <a:r>
                        <a:rPr sz="2000" b="1" spc="-5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</a:rPr>
                        <a:t>分鐘</a:t>
                      </a:r>
                      <a:endParaRPr sz="20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</a:endParaRPr>
                    </a:p>
                  </a:txBody>
                  <a:tcPr marL="0" marR="0" marT="508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1623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sz="1800" b="1" kern="1200" dirty="0" err="1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</a:rPr>
                        <a:t>教學目標</a:t>
                      </a:r>
                      <a:endParaRPr sz="1800" b="1" kern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</a:endParaRPr>
                    </a:p>
                  </a:txBody>
                  <a:tcPr marL="0" marR="0" marT="5715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82563" indent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TW" sz="1800" b="1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 </a:t>
                      </a:r>
                      <a:r>
                        <a:rPr lang="zh-TW" altLang="en-US" sz="1800" b="1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以重複複習方式</a:t>
                      </a:r>
                      <a:r>
                        <a:rPr lang="en-US" altLang="zh-TW" sz="1800" b="1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  <a:r>
                        <a:rPr lang="zh-TW" altLang="en-US" sz="1800" b="1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了解部落長是對食物分類是否確實。</a:t>
                      </a:r>
                      <a:endParaRPr lang="en-US" altLang="zh-TW" sz="1800" b="1" kern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182563" indent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TW" sz="1800" b="1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 </a:t>
                      </a:r>
                      <a:r>
                        <a:rPr lang="zh-TW" altLang="en-US" sz="1800" b="1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運用實體教學方式</a:t>
                      </a:r>
                      <a:r>
                        <a:rPr lang="en-US" altLang="zh-TW" sz="1800" b="1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  <a:r>
                        <a:rPr lang="zh-TW" altLang="en-US" sz="1800" b="1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讓部落長者對於分量有具體的概念並能準確說出或比出份量</a:t>
                      </a:r>
                      <a:endParaRPr lang="en-US" altLang="zh-TW" sz="1800" b="1" kern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182563" indent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TW" sz="1800" b="1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 </a:t>
                      </a:r>
                      <a:r>
                        <a:rPr lang="zh-TW" altLang="en-US" sz="1800" b="1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以容易記憶之口訣與動作連結</a:t>
                      </a:r>
                      <a:r>
                        <a:rPr lang="en-US" altLang="zh-TW" sz="1800" b="1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  <a:r>
                        <a:rPr lang="zh-TW" altLang="en-US" sz="1800" b="1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使部落長者能琅琅上口後內化成記憶</a:t>
                      </a:r>
                      <a:endParaRPr lang="en-US" altLang="zh-TW" sz="1800" b="1" kern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182563" indent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TW" sz="1800" b="1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 </a:t>
                      </a:r>
                      <a:r>
                        <a:rPr lang="zh-TW" altLang="en-US" sz="1800" b="1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以活潑及長者孰悉的遊戲方式</a:t>
                      </a:r>
                      <a:r>
                        <a:rPr lang="en-US" altLang="zh-TW" sz="1800" b="1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  <a:r>
                        <a:rPr lang="zh-TW" altLang="en-US" sz="1800" b="1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活動身體又達到活化腦部之目的</a:t>
                      </a:r>
                    </a:p>
                  </a:txBody>
                  <a:tcPr marL="0" marR="0" marT="215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4508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sz="1800" b="1" kern="1200" dirty="0" err="1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</a:rPr>
                        <a:t>教學工具</a:t>
                      </a:r>
                      <a:endParaRPr sz="1800" b="1" kern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</a:endParaRPr>
                    </a:p>
                  </a:txBody>
                  <a:tcPr marL="0" marR="0" marT="127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82563" indent="0" algn="l" defTabSz="914400" rtl="0" eaLnBrk="1" latinLnBrk="0" hangingPunct="1">
                        <a:lnSpc>
                          <a:spcPts val="2400"/>
                        </a:lnSpc>
                      </a:pPr>
                      <a:r>
                        <a:rPr lang="en-US" altLang="zh-TW" sz="1800" b="1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ppt</a:t>
                      </a:r>
                      <a:r>
                        <a:rPr lang="zh-TW" altLang="en-US" sz="1800" b="1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檔  </a:t>
                      </a:r>
                      <a:r>
                        <a:rPr lang="zh-TW" altLang="en-US" sz="1800" b="1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電腦</a:t>
                      </a:r>
                      <a:r>
                        <a:rPr lang="zh-TW" altLang="en-US" sz="1800" b="1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單槍  實體食材或是模型  海報   團體遊戲 </a:t>
                      </a:r>
                      <a:endParaRPr lang="en-US" altLang="zh-TW" sz="1800" b="1" kern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94876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dirty="0" err="1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</a:rPr>
                        <a:t>教學內容</a:t>
                      </a:r>
                      <a:endParaRPr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</a:endParaRPr>
                    </a:p>
                  </a:txBody>
                  <a:tcPr marL="0" marR="0" marT="508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85738" indent="0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複習：運用當日文化健康站的食材準備或是食物模型</a:t>
                      </a: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996950" lvl="1" indent="-354013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請部落長者用族語說出食材名稱並順便分類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)(10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分鐘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  <a:p>
                      <a:pPr marL="185738" indent="0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以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ppt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講授每日飲食指南及份量的標準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(15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分鐘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  <a:p>
                      <a:pPr marL="185738" indent="0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口訣教學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請族語老師翻譯或是卑南族歌謠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)(15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分鐘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  <a:p>
                      <a:pPr marL="185738" indent="0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團體遊戲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組玩猜拳方式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輸的長者喝一杯水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6928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233158"/>
              </p:ext>
            </p:extLst>
          </p:nvPr>
        </p:nvGraphicFramePr>
        <p:xfrm>
          <a:off x="720712" y="1492314"/>
          <a:ext cx="10741024" cy="44737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6179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655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985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81507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22578"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400" b="1" dirty="0">
                          <a:solidFill>
                            <a:schemeClr val="tx1"/>
                          </a:solidFill>
                          <a:latin typeface="Microsoft JhengHei"/>
                          <a:cs typeface="Microsoft JhengHei"/>
                        </a:rPr>
                        <a:t>教學流程</a:t>
                      </a:r>
                      <a:endParaRPr sz="2400" dirty="0">
                        <a:solidFill>
                          <a:schemeClr val="tx1"/>
                        </a:solidFill>
                        <a:latin typeface="Microsoft JhengHei"/>
                        <a:cs typeface="Microsoft JhengHei"/>
                      </a:endParaRPr>
                    </a:p>
                  </a:txBody>
                  <a:tcPr marL="0" marR="0" marT="368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44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200" b="1" spc="-10" dirty="0">
                          <a:solidFill>
                            <a:schemeClr val="tx1"/>
                          </a:solidFill>
                          <a:latin typeface="Microsoft JhengHei"/>
                          <a:cs typeface="Microsoft JhengHei"/>
                        </a:rPr>
                        <a:t>教學活動</a:t>
                      </a:r>
                      <a:endParaRPr sz="2200" dirty="0">
                        <a:solidFill>
                          <a:schemeClr val="tx1"/>
                        </a:solidFill>
                        <a:latin typeface="Microsoft JhengHei"/>
                        <a:cs typeface="Microsoft JhengHei"/>
                      </a:endParaRPr>
                    </a:p>
                  </a:txBody>
                  <a:tcPr marL="0" marR="0" marT="374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7589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200" b="1" spc="-10" dirty="0">
                          <a:solidFill>
                            <a:schemeClr val="tx1"/>
                          </a:solidFill>
                          <a:latin typeface="Microsoft JhengHei"/>
                          <a:cs typeface="Microsoft JhengHei"/>
                        </a:rPr>
                        <a:t>教學資源</a:t>
                      </a:r>
                      <a:endParaRPr sz="2200">
                        <a:solidFill>
                          <a:schemeClr val="tx1"/>
                        </a:solidFill>
                        <a:latin typeface="Microsoft JhengHei"/>
                        <a:cs typeface="Microsoft JhengHei"/>
                      </a:endParaRPr>
                    </a:p>
                  </a:txBody>
                  <a:tcPr marL="0" marR="0" marT="374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3702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200" b="1" spc="-10" dirty="0">
                          <a:solidFill>
                            <a:schemeClr val="tx1"/>
                          </a:solidFill>
                          <a:latin typeface="Microsoft JhengHei"/>
                          <a:cs typeface="Microsoft JhengHei"/>
                        </a:rPr>
                        <a:t>時間</a:t>
                      </a:r>
                      <a:endParaRPr sz="2200">
                        <a:solidFill>
                          <a:schemeClr val="tx1"/>
                        </a:solidFill>
                        <a:latin typeface="Microsoft JhengHei"/>
                        <a:cs typeface="Microsoft JhengHei"/>
                      </a:endParaRPr>
                    </a:p>
                  </a:txBody>
                  <a:tcPr marL="0" marR="0" marT="374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21031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200" b="1" spc="-10" dirty="0">
                          <a:solidFill>
                            <a:schemeClr val="tx1"/>
                          </a:solidFill>
                          <a:latin typeface="Microsoft JhengHei"/>
                          <a:cs typeface="Microsoft JhengHei"/>
                        </a:rPr>
                        <a:t>教學後評估</a:t>
                      </a:r>
                      <a:endParaRPr sz="2200">
                        <a:solidFill>
                          <a:schemeClr val="tx1"/>
                        </a:solidFill>
                        <a:latin typeface="Microsoft JhengHei"/>
                        <a:cs typeface="Microsoft JhengHei"/>
                      </a:endParaRPr>
                    </a:p>
                  </a:txBody>
                  <a:tcPr marL="0" marR="0" marT="374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2053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000" b="1" dirty="0">
                          <a:solidFill>
                            <a:schemeClr val="tx1"/>
                          </a:solidFill>
                          <a:latin typeface="Microsoft JhengHei"/>
                          <a:cs typeface="Microsoft JhengHei"/>
                        </a:rPr>
                        <a:t>準備活動</a:t>
                      </a:r>
                      <a:endParaRPr sz="2000" dirty="0">
                        <a:solidFill>
                          <a:schemeClr val="tx1"/>
                        </a:solidFill>
                        <a:latin typeface="Microsoft JhengHei"/>
                        <a:cs typeface="Microsoft JhengHei"/>
                      </a:endParaRPr>
                    </a:p>
                    <a:p>
                      <a:pPr marL="639763" indent="-457200" algn="l" defTabSz="914400" rtl="0" eaLnBrk="1" latinLnBrk="0" hangingPunct="1">
                        <a:lnSpc>
                          <a:spcPts val="2400"/>
                        </a:lnSpc>
                        <a:buAutoNum type="arabicPeriod"/>
                      </a:pPr>
                      <a:r>
                        <a:rPr lang="zh-TW" altLang="en-US" sz="2000" b="1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準備並擺放食材及模型</a:t>
                      </a:r>
                      <a:endParaRPr lang="en-US" altLang="zh-TW" sz="2000" b="1" kern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639763" indent="-457200" algn="l" defTabSz="914400" rtl="0" eaLnBrk="1" latinLnBrk="0" hangingPunct="1">
                        <a:lnSpc>
                          <a:spcPts val="2400"/>
                        </a:lnSpc>
                        <a:buAutoNum type="arabicPeriod"/>
                      </a:pPr>
                      <a:r>
                        <a:rPr lang="zh-TW" altLang="en-US" sz="2000" b="1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將長者分組</a:t>
                      </a:r>
                      <a:endParaRPr lang="en-US" altLang="zh-TW" sz="2000" b="1" kern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639763" indent="-457200" algn="l" defTabSz="914400" rtl="0" eaLnBrk="1" latinLnBrk="0" hangingPunct="1">
                        <a:lnSpc>
                          <a:spcPts val="2400"/>
                        </a:lnSpc>
                        <a:buAutoNum type="arabicPeriod"/>
                      </a:pPr>
                      <a:r>
                        <a:rPr lang="zh-TW" altLang="en-US" sz="2000" b="1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海報貼於適當位置</a:t>
                      </a:r>
                      <a:endParaRPr lang="en-US" altLang="zh-TW" sz="2000" b="1" kern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393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5">
                  <a:txBody>
                    <a:bodyPr/>
                    <a:lstStyle/>
                    <a:p>
                      <a:pPr marL="457200" indent="-457200">
                        <a:lnSpc>
                          <a:spcPct val="100000"/>
                        </a:lnSpc>
                        <a:buAutoNum type="arabicPeriod"/>
                      </a:pPr>
                      <a:r>
                        <a:rPr lang="zh-TW" altLang="en-US" sz="200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圖片</a:t>
                      </a:r>
                      <a:endParaRPr lang="en-US" altLang="zh-TW" sz="20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457200" indent="-457200">
                        <a:lnSpc>
                          <a:spcPct val="100000"/>
                        </a:lnSpc>
                        <a:buAutoNum type="arabicPeriod"/>
                      </a:pPr>
                      <a:r>
                        <a:rPr lang="zh-TW" altLang="en-US" sz="200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食材模型</a:t>
                      </a:r>
                      <a:endParaRPr lang="en-US" altLang="zh-TW" sz="20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457200" indent="-457200">
                        <a:lnSpc>
                          <a:spcPct val="100000"/>
                        </a:lnSpc>
                        <a:buAutoNum type="arabicPeriod"/>
                      </a:pPr>
                      <a:r>
                        <a:rPr lang="zh-TW" altLang="en-US" sz="200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遊戲</a:t>
                      </a:r>
                      <a:endParaRPr lang="en-US" altLang="zh-TW" sz="20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457200" indent="-457200">
                        <a:lnSpc>
                          <a:spcPct val="100000"/>
                        </a:lnSpc>
                        <a:buAutoNum type="arabicPeriod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PPT</a:t>
                      </a:r>
                    </a:p>
                    <a:p>
                      <a:pPr marL="457200" indent="-457200">
                        <a:lnSpc>
                          <a:spcPct val="100000"/>
                        </a:lnSpc>
                        <a:buAutoNum type="arabicPeriod"/>
                      </a:pPr>
                      <a:r>
                        <a:rPr lang="zh-TW" altLang="en-US" sz="200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海報</a:t>
                      </a:r>
                      <a:endParaRPr sz="20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7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243204">
                        <a:lnSpc>
                          <a:spcPct val="100000"/>
                        </a:lnSpc>
                      </a:pPr>
                      <a:r>
                        <a:rPr lang="en-US" altLang="zh-TW" sz="2000" b="1" spc="-5" dirty="0">
                          <a:solidFill>
                            <a:schemeClr val="tx1"/>
                          </a:solidFill>
                          <a:latin typeface="Microsoft JhengHei"/>
                          <a:cs typeface="Microsoft JhengHei"/>
                        </a:rPr>
                        <a:t>1</a:t>
                      </a:r>
                      <a:r>
                        <a:rPr sz="2000" b="1" spc="-10" dirty="0">
                          <a:solidFill>
                            <a:schemeClr val="tx1"/>
                          </a:solidFill>
                          <a:latin typeface="Microsoft JhengHei"/>
                          <a:cs typeface="Microsoft JhengHei"/>
                        </a:rPr>
                        <a:t>0</a:t>
                      </a:r>
                      <a:r>
                        <a:rPr sz="2000" b="1" dirty="0">
                          <a:solidFill>
                            <a:schemeClr val="tx1"/>
                          </a:solidFill>
                          <a:latin typeface="Microsoft JhengHei"/>
                          <a:cs typeface="Microsoft JhengHei"/>
                        </a:rPr>
                        <a:t>分鐘</a:t>
                      </a:r>
                      <a:endParaRPr sz="2000" dirty="0">
                        <a:solidFill>
                          <a:schemeClr val="tx1"/>
                        </a:solidFill>
                        <a:latin typeface="Microsoft JhengHei"/>
                        <a:cs typeface="Microsoft JhengHei"/>
                      </a:endParaRPr>
                    </a:p>
                    <a:p>
                      <a:pPr marL="243204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endParaRPr lang="en-US" altLang="zh-TW" sz="2000" b="1" spc="-5" dirty="0">
                        <a:solidFill>
                          <a:schemeClr val="tx1"/>
                        </a:solidFill>
                        <a:latin typeface="Microsoft JhengHei"/>
                        <a:cs typeface="Microsoft JhengHei"/>
                      </a:endParaRPr>
                    </a:p>
                    <a:p>
                      <a:pPr marL="243204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endParaRPr lang="en-US" altLang="zh-TW" sz="2000" b="1" spc="-5" dirty="0">
                        <a:solidFill>
                          <a:schemeClr val="tx1"/>
                        </a:solidFill>
                        <a:latin typeface="Microsoft JhengHei"/>
                        <a:cs typeface="Microsoft JhengHei"/>
                      </a:endParaRPr>
                    </a:p>
                    <a:p>
                      <a:pPr marL="243204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endParaRPr lang="en-US" altLang="zh-TW" sz="2000" b="1" spc="-5" dirty="0">
                        <a:solidFill>
                          <a:schemeClr val="tx1"/>
                        </a:solidFill>
                        <a:latin typeface="Microsoft JhengHei"/>
                        <a:cs typeface="Microsoft JhengHei"/>
                      </a:endParaRPr>
                    </a:p>
                    <a:p>
                      <a:pPr marL="243204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lang="en-US" altLang="zh-TW" sz="2000" b="1" spc="-5" dirty="0">
                          <a:solidFill>
                            <a:schemeClr val="tx1"/>
                          </a:solidFill>
                          <a:latin typeface="Microsoft JhengHei"/>
                          <a:cs typeface="Microsoft JhengHei"/>
                        </a:rPr>
                        <a:t>20</a:t>
                      </a:r>
                      <a:r>
                        <a:rPr sz="2000" b="1" dirty="0">
                          <a:solidFill>
                            <a:schemeClr val="tx1"/>
                          </a:solidFill>
                          <a:latin typeface="Microsoft JhengHei"/>
                          <a:cs typeface="Microsoft JhengHei"/>
                        </a:rPr>
                        <a:t>分鐘</a:t>
                      </a:r>
                      <a:endParaRPr lang="en-US" altLang="zh-TW" sz="2000" b="1" dirty="0">
                        <a:solidFill>
                          <a:schemeClr val="tx1"/>
                        </a:solidFill>
                        <a:latin typeface="Microsoft JhengHei"/>
                        <a:cs typeface="Microsoft JhengHei"/>
                      </a:endParaRPr>
                    </a:p>
                    <a:p>
                      <a:pPr marL="243204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endParaRPr lang="en-US" altLang="zh-TW" sz="2000" b="1" dirty="0">
                        <a:solidFill>
                          <a:schemeClr val="tx1"/>
                        </a:solidFill>
                        <a:latin typeface="Microsoft JhengHei"/>
                        <a:cs typeface="Microsoft JhengHei"/>
                      </a:endParaRPr>
                    </a:p>
                    <a:p>
                      <a:pPr marL="243204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Microsoft JhengHei"/>
                          <a:cs typeface="Microsoft JhengHei"/>
                        </a:rPr>
                        <a:t>20</a:t>
                      </a:r>
                      <a:r>
                        <a:rPr lang="zh-TW" altLang="en-US" sz="2000" b="1" dirty="0">
                          <a:solidFill>
                            <a:schemeClr val="tx1"/>
                          </a:solidFill>
                          <a:latin typeface="Microsoft JhengHei"/>
                          <a:cs typeface="Microsoft JhengHei"/>
                        </a:rPr>
                        <a:t>分鐘</a:t>
                      </a:r>
                      <a:endParaRPr lang="en-US" altLang="zh-TW" sz="2000" b="1" dirty="0">
                        <a:solidFill>
                          <a:schemeClr val="tx1"/>
                        </a:solidFill>
                        <a:latin typeface="Microsoft JhengHei"/>
                        <a:cs typeface="Microsoft JhengHe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3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2000" b="1" spc="-10" dirty="0">
                          <a:solidFill>
                            <a:schemeClr val="tx1"/>
                          </a:solidFill>
                          <a:latin typeface="Microsoft JhengHei"/>
                          <a:cs typeface="Microsoft JhengHei"/>
                        </a:rPr>
                        <a:t>1.</a:t>
                      </a:r>
                      <a:r>
                        <a:rPr sz="2000" b="1" dirty="0">
                          <a:solidFill>
                            <a:schemeClr val="tx1"/>
                          </a:solidFill>
                          <a:latin typeface="Microsoft JhengHei"/>
                          <a:cs typeface="Microsoft JhengHei"/>
                        </a:rPr>
                        <a:t>透過</a:t>
                      </a:r>
                      <a:r>
                        <a:rPr lang="zh-TW" altLang="en-US" sz="2000" b="1" dirty="0">
                          <a:solidFill>
                            <a:schemeClr val="tx1"/>
                          </a:solidFill>
                          <a:latin typeface="Microsoft JhengHei"/>
                          <a:cs typeface="Microsoft JhengHei"/>
                        </a:rPr>
                        <a:t>互動及遊戲</a:t>
                      </a:r>
                      <a:r>
                        <a:rPr sz="2000" b="1" dirty="0" err="1">
                          <a:solidFill>
                            <a:schemeClr val="tx1"/>
                          </a:solidFill>
                          <a:latin typeface="Microsoft JhengHei"/>
                          <a:cs typeface="Microsoft JhengHei"/>
                        </a:rPr>
                        <a:t>學</a:t>
                      </a:r>
                      <a:r>
                        <a:rPr sz="2000" b="1" spc="-10" dirty="0" err="1">
                          <a:solidFill>
                            <a:schemeClr val="tx1"/>
                          </a:solidFill>
                          <a:latin typeface="Microsoft JhengHei"/>
                          <a:cs typeface="Microsoft JhengHei"/>
                        </a:rPr>
                        <a:t>習</a:t>
                      </a:r>
                      <a:r>
                        <a:rPr sz="2000" b="1" dirty="0">
                          <a:solidFill>
                            <a:schemeClr val="tx1"/>
                          </a:solidFill>
                          <a:latin typeface="Microsoft JhengHei"/>
                          <a:cs typeface="Microsoft JhengHei"/>
                        </a:rPr>
                        <a:t>。</a:t>
                      </a:r>
                      <a:endParaRPr sz="2000" dirty="0">
                        <a:solidFill>
                          <a:schemeClr val="tx1"/>
                        </a:solidFill>
                        <a:latin typeface="Microsoft JhengHei"/>
                        <a:cs typeface="Microsoft JhengHe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31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92075" marR="82550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chemeClr val="tx1"/>
                          </a:solidFill>
                          <a:latin typeface="Microsoft JhengHei"/>
                          <a:cs typeface="Microsoft JhengHei"/>
                        </a:rPr>
                        <a:t>2.</a:t>
                      </a:r>
                      <a:r>
                        <a:rPr sz="2000" b="1" spc="-90" dirty="0">
                          <a:solidFill>
                            <a:schemeClr val="tx1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sz="2000" b="1" kern="1200" spc="5" dirty="0">
                          <a:solidFill>
                            <a:schemeClr val="tx1"/>
                          </a:solidFill>
                          <a:latin typeface="Microsoft JhengHei"/>
                          <a:ea typeface="+mn-ea"/>
                          <a:cs typeface="Microsoft JhengHei"/>
                        </a:rPr>
                        <a:t>用對話方式， </a:t>
                      </a:r>
                      <a:r>
                        <a:rPr sz="2000" b="1" kern="1200" spc="5" dirty="0" err="1">
                          <a:solidFill>
                            <a:schemeClr val="tx1"/>
                          </a:solidFill>
                          <a:latin typeface="Microsoft JhengHei"/>
                          <a:ea typeface="+mn-ea"/>
                          <a:cs typeface="Microsoft JhengHei"/>
                        </a:rPr>
                        <a:t>引導長者說出</a:t>
                      </a:r>
                      <a:r>
                        <a:rPr lang="zh-TW" altLang="en-US" sz="2000" b="1" kern="1200" spc="5" dirty="0">
                          <a:solidFill>
                            <a:schemeClr val="tx1"/>
                          </a:solidFill>
                          <a:latin typeface="Microsoft JhengHei"/>
                          <a:ea typeface="+mn-ea"/>
                          <a:cs typeface="Microsoft JhengHei"/>
                        </a:rPr>
                        <a:t>平常</a:t>
                      </a:r>
                      <a:r>
                        <a:rPr lang="zh-TW" altLang="en-US" sz="2000" b="1" spc="5" dirty="0">
                          <a:solidFill>
                            <a:schemeClr val="tx1"/>
                          </a:solidFill>
                          <a:latin typeface="Microsoft JhengHei"/>
                          <a:cs typeface="Microsoft JhengHei"/>
                        </a:rPr>
                        <a:t>吃的食物及份量</a:t>
                      </a:r>
                      <a:r>
                        <a:rPr sz="2000" b="1" dirty="0">
                          <a:solidFill>
                            <a:schemeClr val="tx1"/>
                          </a:solidFill>
                          <a:latin typeface="Microsoft JhengHei"/>
                          <a:cs typeface="Microsoft JhengHei"/>
                        </a:rPr>
                        <a:t>。</a:t>
                      </a:r>
                      <a:endParaRPr lang="en-US" altLang="zh-TW" sz="2000" b="1" dirty="0">
                        <a:solidFill>
                          <a:schemeClr val="tx1"/>
                        </a:solidFill>
                        <a:latin typeface="Microsoft JhengHei"/>
                        <a:cs typeface="Microsoft JhengHei"/>
                      </a:endParaRPr>
                    </a:p>
                    <a:p>
                      <a:pPr marL="92075" marR="82550">
                        <a:lnSpc>
                          <a:spcPct val="100000"/>
                        </a:lnSpc>
                      </a:pPr>
                      <a:endParaRPr lang="en-US" altLang="zh-TW" sz="2000" b="1" dirty="0">
                        <a:solidFill>
                          <a:schemeClr val="tx1"/>
                        </a:solidFill>
                        <a:latin typeface="Microsoft JhengHei"/>
                        <a:cs typeface="Microsoft JhengHei"/>
                      </a:endParaRPr>
                    </a:p>
                    <a:p>
                      <a:pPr marL="92075" marR="82550">
                        <a:lnSpc>
                          <a:spcPct val="100000"/>
                        </a:lnSpc>
                      </a:pPr>
                      <a:endParaRPr sz="2000" dirty="0">
                        <a:solidFill>
                          <a:schemeClr val="tx1"/>
                        </a:solidFill>
                        <a:latin typeface="Microsoft JhengHei"/>
                        <a:cs typeface="Microsoft JhengHe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2000" b="1" spc="-10" dirty="0">
                          <a:solidFill>
                            <a:schemeClr val="tx1"/>
                          </a:solidFill>
                          <a:latin typeface="Microsoft JhengHei"/>
                          <a:cs typeface="Microsoft JhengHei"/>
                        </a:rPr>
                        <a:t>3.</a:t>
                      </a:r>
                      <a:r>
                        <a:rPr sz="2000" b="1" dirty="0">
                          <a:solidFill>
                            <a:schemeClr val="tx1"/>
                          </a:solidFill>
                          <a:latin typeface="Microsoft JhengHei"/>
                          <a:cs typeface="Microsoft JhengHei"/>
                        </a:rPr>
                        <a:t>長者用</a:t>
                      </a:r>
                      <a:r>
                        <a:rPr lang="zh-TW" altLang="en-US" sz="2000" b="1" dirty="0">
                          <a:solidFill>
                            <a:schemeClr val="tx1"/>
                          </a:solidFill>
                          <a:latin typeface="Microsoft JhengHei"/>
                          <a:cs typeface="Microsoft JhengHei"/>
                        </a:rPr>
                        <a:t>身體動作實際比出議之份量</a:t>
                      </a:r>
                      <a:endParaRPr sz="2000" dirty="0">
                        <a:solidFill>
                          <a:schemeClr val="tx1"/>
                        </a:solidFill>
                        <a:latin typeface="Microsoft JhengHei"/>
                        <a:cs typeface="Microsoft JhengHei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2258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sz="2000" b="1" dirty="0">
                          <a:solidFill>
                            <a:schemeClr val="tx1"/>
                          </a:solidFill>
                          <a:latin typeface="Microsoft JhengHei"/>
                          <a:cs typeface="Microsoft JhengHei"/>
                        </a:rPr>
                        <a:t>教學活動</a:t>
                      </a:r>
                      <a:endParaRPr sz="2000" dirty="0">
                        <a:solidFill>
                          <a:schemeClr val="tx1"/>
                        </a:solidFill>
                        <a:latin typeface="Microsoft JhengHei"/>
                        <a:cs typeface="Microsoft JhengHe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000" b="1" dirty="0">
                          <a:solidFill>
                            <a:schemeClr val="tx1"/>
                          </a:solidFill>
                          <a:latin typeface="Microsoft JhengHei"/>
                          <a:cs typeface="Microsoft JhengHei"/>
                        </a:rPr>
                        <a:t>(一)</a:t>
                      </a:r>
                      <a:r>
                        <a:rPr lang="zh-TW" altLang="en-US" sz="2000" b="1" dirty="0">
                          <a:solidFill>
                            <a:schemeClr val="tx1"/>
                          </a:solidFill>
                          <a:latin typeface="Microsoft JhengHei"/>
                          <a:cs typeface="Microsoft JhengHei"/>
                        </a:rPr>
                        <a:t>複習六大類食物</a:t>
                      </a:r>
                      <a:r>
                        <a:rPr sz="2000" b="1" dirty="0">
                          <a:solidFill>
                            <a:schemeClr val="tx1"/>
                          </a:solidFill>
                          <a:latin typeface="Microsoft JhengHei"/>
                          <a:cs typeface="Microsoft JhengHei"/>
                        </a:rPr>
                        <a:t>。</a:t>
                      </a:r>
                      <a:endParaRPr sz="2000" dirty="0">
                        <a:solidFill>
                          <a:schemeClr val="tx1"/>
                        </a:solidFill>
                        <a:latin typeface="Microsoft JhengHei"/>
                        <a:cs typeface="Microsoft JhengHe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b="1" dirty="0">
                          <a:solidFill>
                            <a:schemeClr val="tx1"/>
                          </a:solidFill>
                          <a:latin typeface="Microsoft JhengHei"/>
                          <a:cs typeface="Microsoft JhengHei"/>
                        </a:rPr>
                        <a:t>(二)</a:t>
                      </a:r>
                      <a:r>
                        <a:rPr sz="2000" b="1" dirty="0" err="1">
                          <a:solidFill>
                            <a:schemeClr val="tx1"/>
                          </a:solidFill>
                          <a:latin typeface="Microsoft JhengHei"/>
                          <a:cs typeface="Microsoft JhengHei"/>
                        </a:rPr>
                        <a:t>引導長者</a:t>
                      </a:r>
                      <a:r>
                        <a:rPr lang="zh-TW" altLang="en-US" sz="2000" b="1" dirty="0">
                          <a:solidFill>
                            <a:schemeClr val="tx1"/>
                          </a:solidFill>
                          <a:latin typeface="Microsoft JhengHei"/>
                          <a:cs typeface="Microsoft JhengHei"/>
                        </a:rPr>
                        <a:t>身體動記憶以下內容</a:t>
                      </a:r>
                      <a:r>
                        <a:rPr sz="2000" b="1" dirty="0">
                          <a:solidFill>
                            <a:schemeClr val="tx1"/>
                          </a:solidFill>
                          <a:latin typeface="Microsoft JhengHei"/>
                          <a:cs typeface="Microsoft JhengHei"/>
                        </a:rPr>
                        <a:t>：</a:t>
                      </a:r>
                      <a:endParaRPr sz="2000" dirty="0">
                        <a:solidFill>
                          <a:schemeClr val="tx1"/>
                        </a:solidFill>
                        <a:latin typeface="Microsoft JhengHei"/>
                        <a:cs typeface="Microsoft JhengHei"/>
                      </a:endParaRPr>
                    </a:p>
                  </a:txBody>
                  <a:tcPr marL="0" marR="0" marT="1562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000" dirty="0">
                        <a:solidFill>
                          <a:schemeClr val="tx1"/>
                        </a:solidFill>
                        <a:latin typeface="Microsoft JhengHei"/>
                        <a:cs typeface="Microsoft JhengHei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000" dirty="0">
                        <a:solidFill>
                          <a:schemeClr val="tx1"/>
                        </a:solidFill>
                        <a:latin typeface="Microsoft JhengHei"/>
                        <a:cs typeface="Microsoft JhengHei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245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b="1" spc="-10" dirty="0">
                          <a:solidFill>
                            <a:schemeClr val="tx1"/>
                          </a:solidFill>
                          <a:latin typeface="Microsoft JhengHei"/>
                          <a:cs typeface="Microsoft JhengHei"/>
                        </a:rPr>
                        <a:t>1.</a:t>
                      </a:r>
                      <a:r>
                        <a:rPr lang="en-US" altLang="zh-TW" sz="2000" b="1" spc="-10" dirty="0">
                          <a:solidFill>
                            <a:schemeClr val="tx1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lang="zh-TW" altLang="en-US" sz="2000" b="1" dirty="0">
                          <a:solidFill>
                            <a:schemeClr val="tx1"/>
                          </a:solidFill>
                          <a:latin typeface="Microsoft JhengHei"/>
                          <a:cs typeface="Microsoft JhengHei"/>
                        </a:rPr>
                        <a:t>六大類食物份量口訣</a:t>
                      </a:r>
                      <a:endParaRPr sz="2000" dirty="0">
                        <a:solidFill>
                          <a:schemeClr val="tx1"/>
                        </a:solidFill>
                        <a:latin typeface="Microsoft JhengHei"/>
                        <a:cs typeface="Microsoft JhengHei"/>
                      </a:endParaRPr>
                    </a:p>
                  </a:txBody>
                  <a:tcPr marL="0" marR="0" marT="412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225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spc="-10" dirty="0">
                          <a:solidFill>
                            <a:schemeClr val="tx1"/>
                          </a:solidFill>
                          <a:latin typeface="Microsoft JhengHei"/>
                          <a:cs typeface="Microsoft JhengHei"/>
                        </a:rPr>
                        <a:t>2.</a:t>
                      </a:r>
                      <a:r>
                        <a:rPr lang="en-US" altLang="zh-TW" sz="2000" b="1" spc="-10" dirty="0">
                          <a:solidFill>
                            <a:schemeClr val="tx1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lang="zh-TW" altLang="en-US" sz="2000" b="1" dirty="0">
                          <a:solidFill>
                            <a:schemeClr val="tx1"/>
                          </a:solidFill>
                          <a:latin typeface="Microsoft JhengHei"/>
                          <a:cs typeface="Microsoft JhengHei"/>
                        </a:rPr>
                        <a:t>比出食物份量動作</a:t>
                      </a:r>
                      <a:endParaRPr sz="2000" dirty="0">
                        <a:solidFill>
                          <a:schemeClr val="tx1"/>
                        </a:solidFill>
                        <a:latin typeface="Microsoft JhengHei"/>
                        <a:cs typeface="Microsoft JhengHei"/>
                      </a:endParaRPr>
                    </a:p>
                  </a:txBody>
                  <a:tcPr marL="0" marR="0" marT="406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5934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endParaRPr sz="2000" dirty="0">
                        <a:solidFill>
                          <a:schemeClr val="tx1"/>
                        </a:solidFill>
                        <a:latin typeface="Microsoft JhengHei"/>
                        <a:cs typeface="Microsoft JhengHei"/>
                      </a:endParaRPr>
                    </a:p>
                  </a:txBody>
                  <a:tcPr marL="0" marR="0" marT="406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endParaRPr sz="2000" dirty="0">
                        <a:solidFill>
                          <a:schemeClr val="tx1"/>
                        </a:solidFill>
                        <a:latin typeface="Microsoft JhengHei"/>
                        <a:cs typeface="Microsoft JhengHei"/>
                      </a:endParaRPr>
                    </a:p>
                  </a:txBody>
                  <a:tcPr marL="0" marR="0" marT="533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二、單週課程設計之規劃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9654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我的一天飲食量</a:t>
            </a:r>
            <a:r>
              <a:rPr lang="en-US" altLang="zh-TW" dirty="0"/>
              <a:t>-12345</a:t>
            </a:r>
            <a:r>
              <a:rPr lang="zh-TW" altLang="en-US" dirty="0"/>
              <a:t>愛你</a:t>
            </a:r>
            <a:r>
              <a:rPr lang="en-US" altLang="zh-TW" dirty="0"/>
              <a:t>(</a:t>
            </a:r>
            <a:r>
              <a:rPr lang="zh-TW" altLang="en-US" dirty="0"/>
              <a:t>口訣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Adobe 繁黑體 Std B" pitchFamily="34" charset="-120"/>
                <a:ea typeface="Adobe 繁黑體 Std B" pitchFamily="34" charset="-120"/>
              </a:rPr>
              <a:t>每天早晚</a:t>
            </a:r>
            <a:r>
              <a:rPr lang="en-US" altLang="zh-TW" sz="4000" b="1" dirty="0">
                <a:solidFill>
                  <a:srgbClr val="FF0000"/>
                </a:solidFill>
                <a:latin typeface="Adobe 繁黑體 Std B" pitchFamily="34" charset="-120"/>
                <a:ea typeface="Adobe 繁黑體 Std B" pitchFamily="34" charset="-120"/>
              </a:rPr>
              <a:t>1</a:t>
            </a:r>
            <a:r>
              <a:rPr lang="zh-TW" altLang="en-US" dirty="0">
                <a:latin typeface="Adobe 繁黑體 Std B" pitchFamily="34" charset="-120"/>
                <a:ea typeface="Adobe 繁黑體 Std B" pitchFamily="34" charset="-120"/>
              </a:rPr>
              <a:t>杯奶</a:t>
            </a:r>
            <a:r>
              <a:rPr lang="en-US" altLang="zh-TW" dirty="0">
                <a:latin typeface="Adobe 繁黑體 Std B" pitchFamily="34" charset="-120"/>
                <a:ea typeface="Adobe 繁黑體 Std B" pitchFamily="34" charset="-120"/>
              </a:rPr>
              <a:t>(</a:t>
            </a:r>
            <a:r>
              <a:rPr lang="zh-TW" altLang="en-US" dirty="0">
                <a:latin typeface="Adobe 繁黑體 Std B" pitchFamily="34" charset="-120"/>
                <a:ea typeface="Adobe 繁黑體 Std B" pitchFamily="34" charset="-120"/>
              </a:rPr>
              <a:t>太極狀</a:t>
            </a:r>
            <a:r>
              <a:rPr lang="en-US" altLang="zh-TW" dirty="0">
                <a:latin typeface="Adobe 繁黑體 Std B" pitchFamily="34" charset="-120"/>
                <a:ea typeface="Adobe 繁黑體 Std B" pitchFamily="34" charset="-120"/>
              </a:rPr>
              <a:t>)</a:t>
            </a:r>
          </a:p>
          <a:p>
            <a:r>
              <a:rPr lang="zh-TW" altLang="en-US" dirty="0">
                <a:latin typeface="Adobe 繁黑體 Std B" pitchFamily="34" charset="-120"/>
                <a:ea typeface="Adobe 繁黑體 Std B" pitchFamily="34" charset="-120"/>
              </a:rPr>
              <a:t>水果</a:t>
            </a:r>
            <a:r>
              <a:rPr lang="en-US" altLang="zh-TW" sz="4000" b="1" dirty="0">
                <a:solidFill>
                  <a:srgbClr val="FF0000"/>
                </a:solidFill>
                <a:latin typeface="Adobe 繁黑體 Std B" pitchFamily="34" charset="-120"/>
                <a:ea typeface="Adobe 繁黑體 Std B" pitchFamily="34" charset="-120"/>
              </a:rPr>
              <a:t>2</a:t>
            </a:r>
            <a:r>
              <a:rPr lang="zh-TW" altLang="en-US" dirty="0">
                <a:latin typeface="Adobe 繁黑體 Std B" pitchFamily="34" charset="-120"/>
                <a:ea typeface="Adobe 繁黑體 Std B" pitchFamily="34" charset="-120"/>
              </a:rPr>
              <a:t>粒拳頭大</a:t>
            </a:r>
            <a:r>
              <a:rPr lang="en-US" altLang="zh-TW" dirty="0">
                <a:latin typeface="Adobe 繁黑體 Std B" pitchFamily="34" charset="-120"/>
                <a:ea typeface="Adobe 繁黑體 Std B" pitchFamily="34" charset="-120"/>
              </a:rPr>
              <a:t>(</a:t>
            </a:r>
            <a:r>
              <a:rPr lang="zh-TW" altLang="en-US" dirty="0">
                <a:latin typeface="Adobe 繁黑體 Std B" pitchFamily="34" charset="-120"/>
                <a:ea typeface="Adobe 繁黑體 Std B" pitchFamily="34" charset="-120"/>
              </a:rPr>
              <a:t>握拳</a:t>
            </a:r>
            <a:r>
              <a:rPr lang="en-US" altLang="zh-TW" dirty="0">
                <a:latin typeface="Adobe 繁黑體 Std B" pitchFamily="34" charset="-120"/>
                <a:ea typeface="Adobe 繁黑體 Std B" pitchFamily="34" charset="-120"/>
              </a:rPr>
              <a:t>)</a:t>
            </a:r>
          </a:p>
          <a:p>
            <a:r>
              <a:rPr lang="zh-TW" altLang="en-US" dirty="0">
                <a:latin typeface="Adobe 繁黑體 Std B" pitchFamily="34" charset="-120"/>
                <a:ea typeface="Adobe 繁黑體 Std B" pitchFamily="34" charset="-120"/>
              </a:rPr>
              <a:t>全穀雜糧</a:t>
            </a:r>
            <a:r>
              <a:rPr lang="en-US" altLang="zh-TW" sz="3600" b="1" dirty="0">
                <a:solidFill>
                  <a:srgbClr val="FF0000"/>
                </a:solidFill>
                <a:latin typeface="Adobe 繁黑體 Std B" pitchFamily="34" charset="-120"/>
                <a:ea typeface="Adobe 繁黑體 Std B" pitchFamily="34" charset="-120"/>
              </a:rPr>
              <a:t>3</a:t>
            </a:r>
            <a:r>
              <a:rPr lang="zh-TW" altLang="en-US" dirty="0">
                <a:latin typeface="Adobe 繁黑體 Std B" pitchFamily="34" charset="-120"/>
                <a:ea typeface="Adobe 繁黑體 Std B" pitchFamily="34" charset="-120"/>
              </a:rPr>
              <a:t>餐有（吃）</a:t>
            </a:r>
            <a:endParaRPr lang="en-US" altLang="zh-TW" dirty="0">
              <a:latin typeface="Adobe 繁黑體 Std B" pitchFamily="34" charset="-120"/>
              <a:ea typeface="Adobe 繁黑體 Std B" pitchFamily="34" charset="-120"/>
            </a:endParaRPr>
          </a:p>
          <a:p>
            <a:r>
              <a:rPr lang="zh-TW" altLang="en-US" dirty="0">
                <a:latin typeface="Adobe 繁黑體 Std B" pitchFamily="34" charset="-120"/>
                <a:ea typeface="Adobe 繁黑體 Std B" pitchFamily="34" charset="-120"/>
              </a:rPr>
              <a:t>魚肉豆蛋</a:t>
            </a:r>
            <a:r>
              <a:rPr lang="en-US" altLang="zh-TW" sz="4000" dirty="0">
                <a:solidFill>
                  <a:srgbClr val="FF0000"/>
                </a:solidFill>
                <a:latin typeface="Adobe 繁黑體 Std B" pitchFamily="34" charset="-120"/>
                <a:ea typeface="Adobe 繁黑體 Std B" pitchFamily="34" charset="-120"/>
              </a:rPr>
              <a:t>4</a:t>
            </a:r>
            <a:r>
              <a:rPr lang="zh-TW" altLang="en-US" dirty="0">
                <a:latin typeface="Adobe 繁黑體 Std B" pitchFamily="34" charset="-120"/>
                <a:ea typeface="Adobe 繁黑體 Std B" pitchFamily="34" charset="-120"/>
              </a:rPr>
              <a:t>兩重</a:t>
            </a:r>
            <a:r>
              <a:rPr lang="en-US" altLang="zh-TW" dirty="0">
                <a:latin typeface="Adobe 繁黑體 Std B" pitchFamily="34" charset="-120"/>
                <a:ea typeface="Adobe 繁黑體 Std B" pitchFamily="34" charset="-120"/>
              </a:rPr>
              <a:t>(</a:t>
            </a:r>
            <a:r>
              <a:rPr lang="zh-TW" altLang="en-US" dirty="0">
                <a:latin typeface="Adobe 繁黑體 Std B" pitchFamily="34" charset="-120"/>
                <a:ea typeface="Adobe 繁黑體 Std B" pitchFamily="34" charset="-120"/>
              </a:rPr>
              <a:t>一掌心</a:t>
            </a:r>
            <a:r>
              <a:rPr lang="en-US" altLang="zh-TW" dirty="0">
                <a:latin typeface="Adobe 繁黑體 Std B" pitchFamily="34" charset="-120"/>
                <a:ea typeface="Adobe 繁黑體 Std B" pitchFamily="34" charset="-120"/>
              </a:rPr>
              <a:t>)</a:t>
            </a:r>
          </a:p>
          <a:p>
            <a:r>
              <a:rPr lang="zh-TW" altLang="en-US" dirty="0">
                <a:latin typeface="Adobe 繁黑體 Std B" pitchFamily="34" charset="-120"/>
                <a:ea typeface="Adobe 繁黑體 Std B" pitchFamily="34" charset="-120"/>
              </a:rPr>
              <a:t>蔬菜</a:t>
            </a:r>
            <a:r>
              <a:rPr lang="en-US" altLang="zh-TW" sz="3600" b="1" dirty="0">
                <a:solidFill>
                  <a:srgbClr val="FF0000"/>
                </a:solidFill>
                <a:latin typeface="Adobe 繁黑體 Std B" pitchFamily="34" charset="-120"/>
                <a:ea typeface="Adobe 繁黑體 Std B" pitchFamily="34" charset="-120"/>
              </a:rPr>
              <a:t>5</a:t>
            </a:r>
            <a:r>
              <a:rPr lang="zh-TW" altLang="en-US" dirty="0">
                <a:latin typeface="Adobe 繁黑體 Std B" pitchFamily="34" charset="-120"/>
                <a:ea typeface="Adobe 繁黑體 Std B" pitchFamily="34" charset="-120"/>
              </a:rPr>
              <a:t>碟不嫌多</a:t>
            </a:r>
            <a:r>
              <a:rPr lang="en-US" altLang="zh-TW" dirty="0">
                <a:latin typeface="Adobe 繁黑體 Std B" pitchFamily="34" charset="-120"/>
                <a:ea typeface="Adobe 繁黑體 Std B" pitchFamily="34" charset="-120"/>
              </a:rPr>
              <a:t>(</a:t>
            </a:r>
            <a:r>
              <a:rPr lang="zh-TW" altLang="en-US" dirty="0">
                <a:latin typeface="Adobe 繁黑體 Std B" pitchFamily="34" charset="-120"/>
                <a:ea typeface="Adobe 繁黑體 Std B" pitchFamily="34" charset="-120"/>
              </a:rPr>
              <a:t>雙手捧</a:t>
            </a:r>
            <a:r>
              <a:rPr lang="en-US" altLang="zh-TW" dirty="0">
                <a:latin typeface="Adobe 繁黑體 Std B" pitchFamily="34" charset="-120"/>
                <a:ea typeface="Adobe 繁黑體 Std B" pitchFamily="34" charset="-120"/>
              </a:rPr>
              <a:t>)</a:t>
            </a:r>
            <a:endParaRPr lang="en-US" altLang="zh-TW" dirty="0">
              <a:solidFill>
                <a:srgbClr val="FF0000"/>
              </a:solidFill>
              <a:latin typeface="Adobe 繁黑體 Std B" pitchFamily="34" charset="-120"/>
              <a:ea typeface="Adobe 繁黑體 Std B" pitchFamily="34" charset="-120"/>
            </a:endParaRPr>
          </a:p>
          <a:p>
            <a:r>
              <a:rPr lang="zh-TW" altLang="en-US" sz="3200" dirty="0">
                <a:solidFill>
                  <a:srgbClr val="FF0000"/>
                </a:solidFill>
                <a:latin typeface="Adobe 繁黑體 Std B" pitchFamily="34" charset="-120"/>
                <a:ea typeface="Adobe 繁黑體 Std B" pitchFamily="34" charset="-120"/>
              </a:rPr>
              <a:t>愛你</a:t>
            </a:r>
            <a:r>
              <a:rPr lang="en-US" altLang="zh-TW" dirty="0"/>
              <a:t>:</a:t>
            </a:r>
            <a:r>
              <a:rPr lang="zh-TW" altLang="en-US" dirty="0">
                <a:latin typeface="Adobe 繁黑體 Std B" pitchFamily="34" charset="-120"/>
                <a:ea typeface="Adobe 繁黑體 Std B" pitchFamily="34" charset="-120"/>
              </a:rPr>
              <a:t>種子堅果是愛心</a:t>
            </a:r>
            <a:r>
              <a:rPr lang="en-US" altLang="zh-TW" dirty="0">
                <a:latin typeface="Adobe 繁黑體 Std B" pitchFamily="34" charset="-120"/>
                <a:ea typeface="Adobe 繁黑體 Std B" pitchFamily="34" charset="-120"/>
              </a:rPr>
              <a:t>(</a:t>
            </a:r>
            <a:r>
              <a:rPr lang="zh-TW" altLang="en-US" dirty="0">
                <a:latin typeface="Adobe 繁黑體 Std B" pitchFamily="34" charset="-120"/>
                <a:ea typeface="Adobe 繁黑體 Std B" pitchFamily="34" charset="-120"/>
              </a:rPr>
              <a:t>小愛心</a:t>
            </a:r>
            <a:r>
              <a:rPr lang="en-US" altLang="zh-TW" dirty="0">
                <a:latin typeface="Adobe 繁黑體 Std B" pitchFamily="34" charset="-120"/>
                <a:ea typeface="Adobe 繁黑體 Std B" pitchFamily="34" charset="-120"/>
              </a:rPr>
              <a:t>)</a:t>
            </a:r>
            <a:endParaRPr lang="zh-TW" altLang="en-US" dirty="0">
              <a:latin typeface="Adobe 繁黑體 Std B" pitchFamily="34" charset="-120"/>
              <a:ea typeface="Adobe 繁黑體 Std B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43398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三、具族群文化特色之飲食示範</a:t>
            </a:r>
          </a:p>
        </p:txBody>
      </p:sp>
    </p:spTree>
    <p:extLst>
      <p:ext uri="{BB962C8B-B14F-4D97-AF65-F5344CB8AC3E}">
        <p14:creationId xmlns:p14="http://schemas.microsoft.com/office/powerpoint/2010/main" val="1957695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668349" y="1962790"/>
            <a:ext cx="9922759" cy="3576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7000"/>
              </a:lnSpc>
            </a:pP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一、族群文化特色</a:t>
            </a:r>
            <a:endParaRPr lang="en-US" altLang="zh-TW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84250" indent="-984250">
              <a:lnSpc>
                <a:spcPts val="7000"/>
              </a:lnSpc>
            </a:pP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週課程與單週課程設計之</a:t>
            </a:r>
            <a:endParaRPr lang="en-US" altLang="zh-TW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84250" indent="-984250">
              <a:lnSpc>
                <a:spcPts val="7000"/>
              </a:lnSpc>
            </a:pP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三、具族群文化特色之六大類食物分量示範</a:t>
            </a:r>
            <a:endParaRPr lang="en-US" altLang="zh-TW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96938">
              <a:lnSpc>
                <a:spcPts val="7000"/>
              </a:lnSpc>
            </a:pPr>
            <a:r>
              <a:rPr lang="zh-TW" altLang="en-US" sz="4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「剛剛好」的人生</a:t>
            </a:r>
            <a:r>
              <a:rPr lang="en-US" altLang="zh-TW" sz="4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4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食物的份量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4267200" y="901520"/>
            <a:ext cx="36576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u="dbl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課程大綱</a:t>
            </a:r>
            <a:endParaRPr lang="en-US" altLang="zh-TW" sz="4400" b="1" u="dbl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4042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522D743-3394-4C49-8C54-D76C43AFD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一、族群文化特色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838200" y="1615187"/>
            <a:ext cx="1075835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花環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—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象徵「愛」、「喜樂」、「敬重」、「榮耀」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花環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—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帶出美麗與香氣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endParaRPr lang="en-US" altLang="zh-TW" sz="4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r>
              <a:rPr lang="en-US" altLang="zh-TW" sz="4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『</a:t>
            </a:r>
            <a:r>
              <a:rPr lang="zh-TW" altLang="en-US" sz="4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香</a:t>
            </a:r>
            <a:r>
              <a:rPr lang="en-US" altLang="zh-TW" sz="4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』</a:t>
            </a:r>
            <a:r>
              <a:rPr lang="zh-TW" altLang="en-US" sz="4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是惡靈的</a:t>
            </a:r>
            <a:r>
              <a:rPr lang="en-US" altLang="zh-TW" sz="4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『</a:t>
            </a:r>
            <a:r>
              <a:rPr lang="zh-TW" altLang="en-US" sz="4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臭</a:t>
            </a:r>
            <a:r>
              <a:rPr lang="en-US" altLang="zh-TW" sz="4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』</a:t>
            </a:r>
          </a:p>
          <a:p>
            <a:endParaRPr lang="en-US" altLang="zh-TW" sz="4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endParaRPr lang="en-US" altLang="zh-TW" sz="2400" b="1" i="1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endParaRPr lang="en-US" altLang="zh-TW" sz="2400" b="1" i="1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r>
              <a:rPr lang="zh-TW" altLang="en-US" sz="2400" b="1" i="1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食物的色香味可以喚起過去的記憶和情感，相信還有更多健康的食物透過營造策略讓人的身心靈都將受到照護。                                                    </a:t>
            </a:r>
            <a:r>
              <a:rPr lang="en-US" altLang="zh-TW" sz="2400" b="1" i="1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~</a:t>
            </a:r>
            <a:r>
              <a:rPr lang="zh-TW" altLang="en-US" sz="2400" b="1" i="1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鄭漢文校長</a:t>
            </a:r>
          </a:p>
        </p:txBody>
      </p:sp>
    </p:spTree>
    <p:extLst>
      <p:ext uri="{BB962C8B-B14F-4D97-AF65-F5344CB8AC3E}">
        <p14:creationId xmlns:p14="http://schemas.microsoft.com/office/powerpoint/2010/main" val="3315279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週課設計之規劃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-1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443237"/>
              </p:ext>
            </p:extLst>
          </p:nvPr>
        </p:nvGraphicFramePr>
        <p:xfrm>
          <a:off x="283028" y="1289435"/>
          <a:ext cx="11625943" cy="547776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7155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107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87244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62712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endParaRPr lang="zh-TW" altLang="en-US" sz="24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週次</a:t>
                      </a:r>
                      <a:endParaRPr lang="zh-TW" altLang="en-US" sz="24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主題</a:t>
                      </a:r>
                      <a:endParaRPr lang="zh-TW" altLang="en-US" sz="24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solidFill>
                            <a:srgbClr val="FF0000"/>
                          </a:solidFill>
                        </a:rPr>
                        <a:t>教學策略</a:t>
                      </a:r>
                      <a:endParaRPr lang="zh-TW" altLang="en-US" sz="2400" b="1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0000">
                <a:tc rowSpan="3"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播種期</a:t>
                      </a:r>
                      <a:endParaRPr lang="en-US" altLang="zh-TW" sz="2400" dirty="0"/>
                    </a:p>
                    <a:p>
                      <a:pPr algn="ctr"/>
                      <a:r>
                        <a:rPr lang="en-US" altLang="zh-TW" sz="24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【</a:t>
                      </a:r>
                      <a:r>
                        <a:rPr lang="zh-TW" altLang="en-US" sz="2400" b="1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愛</a:t>
                      </a:r>
                      <a:r>
                        <a:rPr lang="en-US" altLang="zh-TW" sz="24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】</a:t>
                      </a:r>
                      <a:endParaRPr lang="zh-TW" altLang="en-US" sz="24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第一週</a:t>
                      </a:r>
                      <a:endParaRPr lang="zh-TW" altLang="en-US" sz="24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TW" altLang="en-US" sz="2400" b="1" dirty="0" smtClean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健康行為前測</a:t>
                      </a:r>
                      <a:r>
                        <a:rPr lang="en-US" altLang="zh-TW" sz="2400" dirty="0" smtClean="0">
                          <a:solidFill>
                            <a:schemeClr val="tx1"/>
                          </a:solidFill>
                        </a:rPr>
                        <a:t>)-</a:t>
                      </a:r>
                      <a:r>
                        <a:rPr lang="zh-TW" altLang="en-US" sz="2400" b="1" dirty="0" smtClean="0">
                          <a:solidFill>
                            <a:srgbClr val="0000FF"/>
                          </a:solidFill>
                        </a:rPr>
                        <a:t>統一版本</a:t>
                      </a:r>
                      <a:endParaRPr lang="zh-TW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b="1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en-US" altLang="zh-TW" sz="1800" b="1" dirty="0" smtClean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.</a:t>
                      </a:r>
                      <a:r>
                        <a:rPr lang="zh-TW" altLang="en-US" sz="1800" b="1" dirty="0" smtClean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肌力升級與運動保健</a:t>
                      </a:r>
                      <a:endParaRPr lang="en-US" altLang="zh-TW" sz="1800" b="1" dirty="0">
                        <a:solidFill>
                          <a:srgbClr val="0000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lvl="0" indent="0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zh-TW" sz="1800" b="1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en-US" altLang="zh-TW" sz="1800" b="1" dirty="0" smtClean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.</a:t>
                      </a:r>
                      <a:r>
                        <a:rPr lang="zh-TW" altLang="zh-TW" sz="1800" b="1" kern="100" dirty="0" smtClean="0">
                          <a:solidFill>
                            <a:srgbClr val="0000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rdia New"/>
                        </a:rPr>
                        <a:t>評估方式介紹</a:t>
                      </a:r>
                      <a:r>
                        <a:rPr lang="en-US" altLang="zh-TW" sz="1800" b="1" kern="100" dirty="0" smtClean="0">
                          <a:solidFill>
                            <a:srgbClr val="0000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rdia New"/>
                        </a:rPr>
                        <a:t>-</a:t>
                      </a:r>
                      <a:r>
                        <a:rPr lang="zh-TW" altLang="zh-TW" sz="1800" b="1" kern="100" dirty="0" smtClean="0">
                          <a:solidFill>
                            <a:srgbClr val="0000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rdia New"/>
                        </a:rPr>
                        <a:t>運用母語講授</a:t>
                      </a:r>
                    </a:p>
                    <a:p>
                      <a:pPr marL="0" lvl="0" indent="0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zh-TW" sz="1800" b="1" kern="100" dirty="0" smtClean="0">
                          <a:solidFill>
                            <a:srgbClr val="0000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rdia New"/>
                        </a:rPr>
                        <a:t>3.</a:t>
                      </a:r>
                      <a:r>
                        <a:rPr lang="zh-TW" altLang="zh-TW" sz="1800" b="1" kern="100" dirty="0" smtClean="0">
                          <a:solidFill>
                            <a:srgbClr val="0000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rdia New"/>
                        </a:rPr>
                        <a:t>進行個別評估</a:t>
                      </a:r>
                      <a:r>
                        <a:rPr lang="en-US" altLang="zh-TW" sz="1800" b="1" kern="100" dirty="0" smtClean="0">
                          <a:solidFill>
                            <a:srgbClr val="0000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rdia New"/>
                        </a:rPr>
                        <a:t>(</a:t>
                      </a:r>
                      <a:r>
                        <a:rPr lang="zh-TW" altLang="zh-TW" sz="1800" b="1" kern="100" dirty="0" smtClean="0">
                          <a:solidFill>
                            <a:srgbClr val="0000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rdia New"/>
                        </a:rPr>
                        <a:t>運用評估表單</a:t>
                      </a:r>
                      <a:r>
                        <a:rPr lang="en-US" altLang="zh-TW" sz="1800" b="1" kern="100" dirty="0" smtClean="0">
                          <a:solidFill>
                            <a:srgbClr val="0000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rdia New"/>
                        </a:rPr>
                        <a:t>)-</a:t>
                      </a:r>
                      <a:r>
                        <a:rPr lang="zh-TW" altLang="en-US" sz="1800" b="1" kern="100" dirty="0" smtClean="0">
                          <a:solidFill>
                            <a:srgbClr val="0000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rdia New"/>
                        </a:rPr>
                        <a:t> </a:t>
                      </a:r>
                      <a:endParaRPr lang="en-US" altLang="zh-TW" sz="1800" b="1" kern="100" dirty="0" smtClean="0">
                        <a:solidFill>
                          <a:srgbClr val="0000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rdia New"/>
                      </a:endParaRPr>
                    </a:p>
                    <a:p>
                      <a:pPr marL="0" lvl="0" indent="0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zh-TW" altLang="en-US" sz="1800" b="1" kern="100" dirty="0" smtClean="0">
                          <a:solidFill>
                            <a:srgbClr val="0000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rdia New"/>
                        </a:rPr>
                        <a:t>   </a:t>
                      </a:r>
                      <a:r>
                        <a:rPr lang="zh-TW" altLang="zh-TW" sz="1800" b="1" kern="100" dirty="0" smtClean="0">
                          <a:solidFill>
                            <a:srgbClr val="0000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rdia New"/>
                        </a:rPr>
                        <a:t>預防及延緩失</a:t>
                      </a:r>
                      <a:r>
                        <a:rPr lang="zh-TW" altLang="en-US" sz="1800" b="1" kern="100" dirty="0" smtClean="0">
                          <a:solidFill>
                            <a:srgbClr val="0000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rdia New"/>
                        </a:rPr>
                        <a:t> </a:t>
                      </a:r>
                      <a:r>
                        <a:rPr lang="zh-TW" altLang="zh-TW" sz="1800" b="1" kern="100" dirty="0" smtClean="0">
                          <a:solidFill>
                            <a:srgbClr val="0000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rdia New"/>
                        </a:rPr>
                        <a:t>能計畫。</a:t>
                      </a:r>
                      <a:endParaRPr lang="en-US" altLang="zh-TW" sz="1800" b="1" kern="100" dirty="0" smtClean="0">
                        <a:solidFill>
                          <a:srgbClr val="0000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rdia New"/>
                      </a:endParaRPr>
                    </a:p>
                    <a:p>
                      <a:pPr marL="0" lvl="0" indent="0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zh-TW" sz="1800" b="1" kern="100" dirty="0" smtClean="0">
                          <a:solidFill>
                            <a:srgbClr val="0000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rdia New"/>
                        </a:rPr>
                        <a:t>4.</a:t>
                      </a:r>
                      <a:r>
                        <a:rPr lang="zh-TW" altLang="en-US" sz="1800" b="1" kern="100" dirty="0" smtClean="0">
                          <a:solidFill>
                            <a:srgbClr val="0000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rdia New"/>
                        </a:rPr>
                        <a:t>族群歌謠健口操</a:t>
                      </a:r>
                      <a:endParaRPr lang="zh-TW" altLang="zh-TW" sz="1800" b="1" kern="100" dirty="0" smtClean="0">
                        <a:solidFill>
                          <a:srgbClr val="0000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rdia New"/>
                      </a:endParaRPr>
                    </a:p>
                    <a:p>
                      <a:endParaRPr lang="zh-TW" altLang="en-US" sz="1800" b="1" dirty="0">
                        <a:solidFill>
                          <a:srgbClr val="0000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pPr algn="ctr"/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第二週</a:t>
                      </a:r>
                      <a:endParaRPr lang="zh-TW" altLang="en-US" sz="24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altLang="zh-TW" sz="2400" dirty="0" smtClean="0">
                          <a:solidFill>
                            <a:schemeClr val="tx1"/>
                          </a:solidFill>
                        </a:rPr>
                        <a:t>.(</a:t>
                      </a:r>
                      <a:r>
                        <a:rPr lang="zh-TW" altLang="en-US" sz="2400" dirty="0" smtClean="0">
                          <a:solidFill>
                            <a:srgbClr val="0000FF"/>
                          </a:solidFill>
                        </a:rPr>
                        <a:t>卑南族</a:t>
                      </a:r>
                      <a:r>
                        <a:rPr lang="en-US" altLang="zh-TW" sz="24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zh-TW" altLang="en-US" sz="2400" dirty="0" smtClean="0">
                          <a:solidFill>
                            <a:schemeClr val="tx1"/>
                          </a:solidFill>
                        </a:rPr>
                        <a:t>飲食</a:t>
                      </a:r>
                      <a:r>
                        <a:rPr lang="zh-TW" altLang="en-US" sz="2400" dirty="0">
                          <a:solidFill>
                            <a:schemeClr val="tx1"/>
                          </a:solidFill>
                        </a:rPr>
                        <a:t>與健康的關係 </a:t>
                      </a:r>
                      <a:endParaRPr lang="en-US" altLang="zh-TW" sz="24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zh-TW" altLang="en-US" sz="2400" dirty="0">
                          <a:solidFill>
                            <a:schemeClr val="tx1"/>
                          </a:solidFill>
                        </a:rPr>
                        <a:t>回饋</a:t>
                      </a:r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TW" altLang="en-US" sz="2400" dirty="0">
                          <a:solidFill>
                            <a:schemeClr val="tx1"/>
                          </a:solidFill>
                        </a:rPr>
                        <a:t>前測</a:t>
                      </a:r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zh-TW" altLang="en-US" sz="2400" dirty="0">
                          <a:solidFill>
                            <a:schemeClr val="tx1"/>
                          </a:solidFill>
                        </a:rPr>
                        <a:t>飲食習慣</a:t>
                      </a:r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altLang="zh-TW" sz="1800" b="1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zh-TW" altLang="en-US" sz="1800" b="1" dirty="0" smtClean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肌力升級與運動保健</a:t>
                      </a:r>
                      <a:endParaRPr lang="en-US" altLang="zh-TW" sz="1800" b="1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zh-TW" altLang="en-US" sz="1800" b="1" dirty="0" smtClean="0">
                          <a:solidFill>
                            <a:schemeClr val="tx1"/>
                          </a:solidFill>
                        </a:rPr>
                        <a:t>請</a:t>
                      </a:r>
                      <a:r>
                        <a:rPr lang="zh-TW" altLang="en-US" sz="1800" b="1" dirty="0">
                          <a:solidFill>
                            <a:schemeClr val="tx1"/>
                          </a:solidFill>
                        </a:rPr>
                        <a:t>部落長者分享自己的飲食習慣</a:t>
                      </a:r>
                      <a:r>
                        <a:rPr lang="zh-TW" altLang="en-US" sz="1800" b="1" dirty="0" smtClean="0">
                          <a:solidFill>
                            <a:schemeClr val="tx1"/>
                          </a:solidFill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，</a:t>
                      </a:r>
                      <a:endParaRPr lang="en-US" altLang="zh-TW" sz="1800" b="1" dirty="0" smtClean="0">
                        <a:solidFill>
                          <a:schemeClr val="tx1"/>
                        </a:solidFill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  <a:p>
                      <a:r>
                        <a:rPr lang="zh-TW" altLang="en-US" sz="1800" b="1" dirty="0" smtClean="0">
                          <a:solidFill>
                            <a:schemeClr val="tx1"/>
                          </a:solidFill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   </a:t>
                      </a:r>
                      <a:r>
                        <a:rPr lang="zh-TW" altLang="en-US" sz="1800" b="1" dirty="0" smtClean="0">
                          <a:solidFill>
                            <a:schemeClr val="tx1"/>
                          </a:solidFill>
                        </a:rPr>
                        <a:t>藉</a:t>
                      </a:r>
                      <a:r>
                        <a:rPr lang="zh-TW" altLang="en-US" sz="1800" b="1" dirty="0">
                          <a:solidFill>
                            <a:schemeClr val="tx1"/>
                          </a:solidFill>
                        </a:rPr>
                        <a:t>由分享收集飲食問題對身體</a:t>
                      </a:r>
                      <a:r>
                        <a:rPr lang="zh-TW" altLang="en-US" sz="1800" b="1" dirty="0" smtClean="0">
                          <a:solidFill>
                            <a:schemeClr val="tx1"/>
                          </a:solidFill>
                        </a:rPr>
                        <a:t>帶</a:t>
                      </a:r>
                      <a:endParaRPr lang="en-US" altLang="zh-TW" sz="1800" b="1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zh-TW" altLang="en-US" sz="1800" b="1" dirty="0" smtClean="0">
                          <a:solidFill>
                            <a:schemeClr val="tx1"/>
                          </a:solidFill>
                        </a:rPr>
                        <a:t>    來</a:t>
                      </a:r>
                      <a:r>
                        <a:rPr lang="zh-TW" altLang="en-US" sz="1800" b="1" dirty="0">
                          <a:solidFill>
                            <a:schemeClr val="tx1"/>
                          </a:solidFill>
                        </a:rPr>
                        <a:t>影響</a:t>
                      </a:r>
                      <a:endParaRPr lang="en-US" altLang="zh-TW" sz="180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zh-TW" altLang="en-US" sz="1800" b="1" dirty="0">
                          <a:solidFill>
                            <a:schemeClr val="tx1"/>
                          </a:solidFill>
                        </a:rPr>
                        <a:t>護理人員</a:t>
                      </a:r>
                      <a:r>
                        <a:rPr lang="zh-TW" altLang="en-US" sz="1800" b="1" dirty="0" smtClean="0">
                          <a:solidFill>
                            <a:schemeClr val="tx1"/>
                          </a:solidFill>
                        </a:rPr>
                        <a:t>講座</a:t>
                      </a:r>
                      <a:endParaRPr lang="en-US" altLang="zh-TW" sz="18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 smtClean="0">
                          <a:solidFill>
                            <a:schemeClr val="tx1"/>
                          </a:solidFill>
                        </a:rPr>
                        <a:t>4.</a:t>
                      </a:r>
                      <a:r>
                        <a:rPr lang="zh-TW" altLang="en-US" sz="1800" b="1" kern="100" dirty="0" smtClean="0">
                          <a:solidFill>
                            <a:srgbClr val="0000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rdia New"/>
                        </a:rPr>
                        <a:t>族群歌謠健口操</a:t>
                      </a:r>
                      <a:endParaRPr lang="en-US" altLang="zh-TW" sz="1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pPr algn="ctr"/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第三週</a:t>
                      </a:r>
                      <a:endParaRPr lang="zh-TW" altLang="en-US" sz="24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b="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你有沒有吃飽</a:t>
                      </a: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？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-</a:t>
                      </a:r>
                      <a:r>
                        <a:rPr lang="zh-TW" altLang="en-US" sz="2400" b="0" dirty="0" smtClean="0">
                          <a:solidFill>
                            <a:srgbClr val="0000FF"/>
                          </a:solidFill>
                          <a:latin typeface="細明體" panose="02020509000000000000" pitchFamily="49" charset="-120"/>
                          <a:ea typeface="細明體" panose="02020509000000000000" pitchFamily="49" charset="-120"/>
                        </a:rPr>
                        <a:t>案卑南族的飲食習慣來分</a:t>
                      </a:r>
                      <a:r>
                        <a:rPr lang="zh-TW" altLang="en-US" sz="2400" dirty="0" smtClean="0">
                          <a:solidFill>
                            <a:schemeClr val="tx1"/>
                          </a:solidFill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六大</a:t>
                      </a:r>
                      <a:r>
                        <a:rPr lang="zh-TW" altLang="en-US" sz="2400" dirty="0">
                          <a:solidFill>
                            <a:schemeClr val="tx1"/>
                          </a:solidFill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類食物介紹</a:t>
                      </a:r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(</a:t>
                      </a:r>
                      <a:r>
                        <a:rPr lang="zh-TW" altLang="en-US" sz="2400" dirty="0">
                          <a:solidFill>
                            <a:schemeClr val="tx1"/>
                          </a:solidFill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全榖根莖類類</a:t>
                      </a:r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 smtClean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zh-TW" altLang="en-US" sz="1800" b="1" dirty="0" smtClean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肌力升級與運動保健</a:t>
                      </a:r>
                      <a:endParaRPr lang="en-US" altLang="zh-TW" sz="18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zh-TW" sz="1800" b="1" dirty="0" smtClean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zh-TW" altLang="en-US" sz="1800" b="1" dirty="0" smtClean="0">
                          <a:solidFill>
                            <a:schemeClr val="tx1"/>
                          </a:solidFill>
                        </a:rPr>
                        <a:t>實體</a:t>
                      </a:r>
                      <a:r>
                        <a:rPr lang="zh-TW" altLang="en-US" sz="1800" b="1" dirty="0">
                          <a:solidFill>
                            <a:schemeClr val="tx1"/>
                          </a:solidFill>
                        </a:rPr>
                        <a:t>食物或食物</a:t>
                      </a:r>
                      <a:r>
                        <a:rPr lang="zh-TW" altLang="en-US" sz="1800" b="1" dirty="0" smtClean="0">
                          <a:solidFill>
                            <a:schemeClr val="tx1"/>
                          </a:solidFill>
                        </a:rPr>
                        <a:t>模型</a:t>
                      </a:r>
                      <a:endParaRPr lang="en-US" altLang="zh-TW" sz="18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zh-TW" sz="1800" b="1" dirty="0" smtClean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zh-TW" altLang="en-US" sz="1800" b="1" dirty="0" smtClean="0">
                          <a:solidFill>
                            <a:schemeClr val="tx1"/>
                          </a:solidFill>
                        </a:rPr>
                        <a:t>以</a:t>
                      </a:r>
                      <a:r>
                        <a:rPr lang="en-US" altLang="zh-TW" sz="1800" b="1" dirty="0">
                          <a:solidFill>
                            <a:schemeClr val="tx1"/>
                          </a:solidFill>
                        </a:rPr>
                        <a:t>Ppt</a:t>
                      </a:r>
                      <a:r>
                        <a:rPr lang="zh-TW" altLang="en-US" sz="1800" b="1" dirty="0">
                          <a:solidFill>
                            <a:schemeClr val="tx1"/>
                          </a:solidFill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、圖卡</a:t>
                      </a:r>
                      <a:r>
                        <a:rPr lang="zh-TW" altLang="en-US" sz="1800" b="1" dirty="0" smtClean="0">
                          <a:solidFill>
                            <a:schemeClr val="tx1"/>
                          </a:solidFill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講解</a:t>
                      </a:r>
                      <a:r>
                        <a:rPr lang="en-US" altLang="zh-TW" sz="1800" b="1" dirty="0" smtClean="0">
                          <a:solidFill>
                            <a:schemeClr val="tx1"/>
                          </a:solidFill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(</a:t>
                      </a:r>
                      <a:r>
                        <a:rPr lang="zh-TW" altLang="en-US" sz="1800" b="1" dirty="0">
                          <a:solidFill>
                            <a:schemeClr val="tx1"/>
                          </a:solidFill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將圖卡分類</a:t>
                      </a:r>
                      <a:r>
                        <a:rPr lang="en-US" altLang="zh-TW" sz="1800" b="1" dirty="0">
                          <a:solidFill>
                            <a:schemeClr val="tx1"/>
                          </a:solidFill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)</a:t>
                      </a:r>
                      <a:endParaRPr lang="en-US" altLang="zh-TW" sz="180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chemeClr val="tx1"/>
                          </a:solidFill>
                        </a:rPr>
                        <a:t>4.</a:t>
                      </a:r>
                      <a:r>
                        <a:rPr lang="zh-TW" altLang="en-US" sz="1800" b="1" dirty="0">
                          <a:solidFill>
                            <a:schemeClr val="tx1"/>
                          </a:solidFill>
                        </a:rPr>
                        <a:t>遊戲</a:t>
                      </a:r>
                      <a:r>
                        <a:rPr lang="en-US" altLang="zh-TW" sz="1800" b="1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zh-TW" altLang="en-US" sz="1800" b="1" dirty="0">
                          <a:solidFill>
                            <a:schemeClr val="tx1"/>
                          </a:solidFill>
                        </a:rPr>
                        <a:t>找主食</a:t>
                      </a:r>
                      <a:r>
                        <a:rPr lang="en-US" altLang="zh-TW" sz="18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TW" altLang="en-US" sz="1800" b="1" dirty="0">
                          <a:solidFill>
                            <a:schemeClr val="tx1"/>
                          </a:solidFill>
                        </a:rPr>
                        <a:t>畫圖</a:t>
                      </a:r>
                      <a:r>
                        <a:rPr lang="en-US" altLang="zh-TW" sz="1800" b="1" dirty="0">
                          <a:solidFill>
                            <a:schemeClr val="tx1"/>
                          </a:solidFill>
                        </a:rPr>
                        <a:t>)+</a:t>
                      </a:r>
                      <a:r>
                        <a:rPr lang="zh-TW" altLang="en-US" sz="1800" b="1" dirty="0">
                          <a:solidFill>
                            <a:schemeClr val="tx1"/>
                          </a:solidFill>
                        </a:rPr>
                        <a:t> 圖</a:t>
                      </a:r>
                      <a:r>
                        <a:rPr lang="zh-TW" altLang="en-US" sz="1800" b="1" dirty="0" smtClean="0">
                          <a:solidFill>
                            <a:schemeClr val="tx1"/>
                          </a:solidFill>
                        </a:rPr>
                        <a:t>卡</a:t>
                      </a:r>
                      <a:endParaRPr lang="en-US" altLang="zh-TW" sz="18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 smtClean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zh-TW" altLang="en-US" sz="1800" b="1" kern="100" dirty="0" smtClean="0">
                          <a:solidFill>
                            <a:srgbClr val="0000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rdia New"/>
                        </a:rPr>
                        <a:t>族群歌謠健口操</a:t>
                      </a:r>
                      <a:endParaRPr lang="en-US" altLang="zh-TW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0639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9E80B25-1DA0-0F43-9D6E-BD25E14C4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6658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週課設計之規劃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-2</a:t>
            </a:r>
            <a:endParaRPr kumimoji="1" lang="zh-TW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xmlns="" id="{7B027746-335A-3A4E-AA76-2F40C92DD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314028"/>
              </p:ext>
            </p:extLst>
          </p:nvPr>
        </p:nvGraphicFramePr>
        <p:xfrm>
          <a:off x="264523" y="1062691"/>
          <a:ext cx="11662954" cy="5590412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668780">
                  <a:extLst>
                    <a:ext uri="{9D8B030D-6E8A-4147-A177-3AD203B41FA5}">
                      <a16:colId xmlns:a16="http://schemas.microsoft.com/office/drawing/2014/main" xmlns="" val="52089457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xmlns="" val="3122655901"/>
                    </a:ext>
                  </a:extLst>
                </a:gridCol>
                <a:gridCol w="4789714">
                  <a:extLst>
                    <a:ext uri="{9D8B030D-6E8A-4147-A177-3AD203B41FA5}">
                      <a16:colId xmlns:a16="http://schemas.microsoft.com/office/drawing/2014/main" xmlns="" val="2307257222"/>
                    </a:ext>
                  </a:extLst>
                </a:gridCol>
                <a:gridCol w="3898174">
                  <a:extLst>
                    <a:ext uri="{9D8B030D-6E8A-4147-A177-3AD203B41FA5}">
                      <a16:colId xmlns:a16="http://schemas.microsoft.com/office/drawing/2014/main" xmlns="" val="770886799"/>
                    </a:ext>
                  </a:extLst>
                </a:gridCol>
              </a:tblGrid>
              <a:tr h="1898223">
                <a:tc rowSpan="3"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solidFill>
                            <a:schemeClr val="tx1"/>
                          </a:solidFill>
                        </a:rPr>
                        <a:t>萌芽期</a:t>
                      </a:r>
                      <a:endParaRPr lang="en-US" altLang="zh-TW" sz="24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【</a:t>
                      </a:r>
                      <a:r>
                        <a:rPr lang="zh-TW" altLang="en-US" sz="2400" b="1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喜樂</a:t>
                      </a:r>
                      <a:r>
                        <a:rPr lang="en-US" altLang="zh-TW" sz="24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】</a:t>
                      </a:r>
                      <a:endParaRPr lang="zh-TW" altLang="en-US" sz="24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0" dirty="0">
                          <a:solidFill>
                            <a:schemeClr val="tx1"/>
                          </a:solidFill>
                        </a:rPr>
                        <a:t>第四週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b="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你吃對了嗎？</a:t>
                      </a:r>
                      <a:endParaRPr lang="en-US" altLang="zh-TW" sz="28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0" dirty="0" smtClean="0">
                          <a:solidFill>
                            <a:srgbClr val="0000FF"/>
                          </a:solidFill>
                        </a:rPr>
                        <a:t>卑南族常吃的</a:t>
                      </a:r>
                      <a:r>
                        <a:rPr lang="zh-TW" altLang="en-US" sz="2400" b="0" dirty="0" smtClean="0">
                          <a:solidFill>
                            <a:schemeClr val="tx1"/>
                          </a:solidFill>
                        </a:rPr>
                        <a:t>六大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</a:rPr>
                        <a:t>類食物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</a:rPr>
                        <a:t>蔬菜類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、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</a:rPr>
                        <a:t>水果類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TW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en-US" altLang="zh-TW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.</a:t>
                      </a:r>
                      <a:r>
                        <a:rPr lang="zh-TW" altLang="en-US" sz="1800" b="1" dirty="0" smtClean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肌力升級與運動保健</a:t>
                      </a:r>
                      <a:endParaRPr lang="en-US" altLang="zh-TW" sz="1800" b="1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2.ppt</a:t>
                      </a:r>
                      <a:r>
                        <a:rPr lang="zh-TW" altLang="en-US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、食物色卡</a:t>
                      </a:r>
                      <a:endParaRPr lang="en-US" altLang="zh-TW" sz="18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zh-TW" altLang="en-US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蔬菜類</a:t>
                      </a:r>
                      <a:r>
                        <a:rPr lang="en-US" altLang="zh-TW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彩虹蔬菜</a:t>
                      </a:r>
                      <a:r>
                        <a:rPr lang="en-US" altLang="zh-TW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  <a:p>
                      <a:r>
                        <a:rPr lang="en-US" altLang="zh-TW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</a:t>
                      </a:r>
                      <a:r>
                        <a:rPr lang="zh-TW" altLang="en-US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遊戲</a:t>
                      </a:r>
                      <a:r>
                        <a:rPr lang="en-US" altLang="zh-TW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r>
                        <a:rPr lang="zh-TW" altLang="en-US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說出食物的種類</a:t>
                      </a:r>
                      <a:r>
                        <a:rPr lang="en-US" altLang="zh-TW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(30</a:t>
                      </a:r>
                      <a:r>
                        <a:rPr lang="zh-TW" altLang="en-US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秒記憶力</a:t>
                      </a:r>
                      <a:r>
                        <a:rPr lang="en-US" altLang="zh-TW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5.</a:t>
                      </a:r>
                      <a:r>
                        <a:rPr lang="zh-TW" altLang="en-US" sz="1800" b="1" kern="100" dirty="0" smtClean="0">
                          <a:solidFill>
                            <a:srgbClr val="0000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rdia New"/>
                        </a:rPr>
                        <a:t>族群歌謠健口操</a:t>
                      </a:r>
                      <a:endParaRPr lang="zh-TW" altLang="en-US" sz="18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2716550"/>
                  </a:ext>
                </a:extLst>
              </a:tr>
              <a:tr h="1329284">
                <a:tc vMerge="1">
                  <a:txBody>
                    <a:bodyPr/>
                    <a:lstStyle/>
                    <a:p>
                      <a:pPr algn="ctr"/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第五週</a:t>
                      </a:r>
                      <a:endParaRPr lang="zh-TW" altLang="en-US" sz="24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/>
                        <a:t>從</a:t>
                      </a:r>
                      <a:r>
                        <a:rPr lang="en-US" altLang="zh-TW" sz="2400" dirty="0" err="1"/>
                        <a:t>Kulabau</a:t>
                      </a:r>
                      <a:r>
                        <a:rPr lang="zh-TW" altLang="en-US" sz="2400" dirty="0"/>
                        <a:t>說起</a:t>
                      </a:r>
                      <a:endParaRPr lang="en-US" altLang="zh-TW" sz="2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--</a:t>
                      </a:r>
                      <a:r>
                        <a:rPr lang="zh-TW" altLang="en-US" sz="2400" dirty="0"/>
                        <a:t>豆魚蛋肉類</a:t>
                      </a:r>
                      <a:r>
                        <a:rPr lang="zh-TW" altLang="en-US" sz="2400" dirty="0"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、乳品類、</a:t>
                      </a:r>
                      <a:r>
                        <a:rPr lang="zh-TW" altLang="en-US" sz="2400" dirty="0"/>
                        <a:t>堅果種子類</a:t>
                      </a:r>
                      <a:endParaRPr lang="en-US" altLang="zh-TW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en-US" altLang="zh-TW" sz="1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.</a:t>
                      </a:r>
                      <a:r>
                        <a:rPr lang="zh-TW" altLang="en-US" sz="1800" b="1" dirty="0" smtClean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肌力升級與運動保健</a:t>
                      </a:r>
                      <a:endParaRPr lang="en-US" altLang="zh-TW" sz="1800" b="1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2.ppt</a:t>
                      </a:r>
                      <a:r>
                        <a:rPr lang="zh-TW" altLang="en-US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、圖卡</a:t>
                      </a:r>
                      <a:endParaRPr lang="en-US" altLang="zh-TW" sz="1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zh-TW" altLang="en-US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請長者說出從前蛋白質的來源</a:t>
                      </a:r>
                      <a:endParaRPr lang="en-US" altLang="zh-TW" sz="1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</a:t>
                      </a:r>
                      <a:r>
                        <a:rPr lang="zh-TW" altLang="en-US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區分紅肉與白肉價值</a:t>
                      </a:r>
                      <a:endParaRPr lang="en-US" altLang="zh-TW" sz="1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5.</a:t>
                      </a:r>
                      <a:r>
                        <a:rPr lang="zh-TW" altLang="en-US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蔬菜的</a:t>
                      </a:r>
                      <a:r>
                        <a:rPr lang="zh-TW" altLang="en-US" sz="1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分類</a:t>
                      </a:r>
                      <a:endParaRPr lang="en-US" altLang="zh-TW" sz="1800" b="1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6.</a:t>
                      </a:r>
                      <a:r>
                        <a:rPr lang="zh-TW" altLang="en-US" sz="1800" b="1" kern="100" dirty="0" smtClean="0">
                          <a:solidFill>
                            <a:srgbClr val="0000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rdia New"/>
                        </a:rPr>
                        <a:t>族群歌謠健口操</a:t>
                      </a:r>
                      <a:endParaRPr lang="en-US" altLang="zh-TW" sz="1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981479776"/>
                  </a:ext>
                </a:extLst>
              </a:tr>
              <a:tr h="1954829">
                <a:tc vMerge="1">
                  <a:txBody>
                    <a:bodyPr/>
                    <a:lstStyle/>
                    <a:p>
                      <a:pPr algn="ctr"/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第六週</a:t>
                      </a:r>
                      <a:endParaRPr lang="zh-TW" altLang="en-US" sz="24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en-US" altLang="zh-TW" sz="2400" dirty="0" err="1">
                          <a:solidFill>
                            <a:schemeClr val="tx1"/>
                          </a:solidFill>
                        </a:rPr>
                        <a:t>ruwaruwayu</a:t>
                      </a:r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”『</a:t>
                      </a:r>
                      <a:r>
                        <a:rPr lang="zh-TW" altLang="en-US" sz="2400" dirty="0">
                          <a:solidFill>
                            <a:schemeClr val="tx1"/>
                          </a:solidFill>
                        </a:rPr>
                        <a:t>剛剛好</a:t>
                      </a:r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』</a:t>
                      </a:r>
                      <a:r>
                        <a:rPr lang="zh-TW" altLang="en-US" sz="2400" dirty="0">
                          <a:solidFill>
                            <a:schemeClr val="tx1"/>
                          </a:solidFill>
                        </a:rPr>
                        <a:t>的人生</a:t>
                      </a:r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zh-TW" altLang="en-US" sz="2400" dirty="0">
                          <a:solidFill>
                            <a:schemeClr val="tx1"/>
                          </a:solidFill>
                        </a:rPr>
                        <a:t>食物的份量</a:t>
                      </a:r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-(1.2.3.4.5</a:t>
                      </a:r>
                      <a:r>
                        <a:rPr lang="zh-TW" altLang="en-US" sz="2400" dirty="0">
                          <a:solidFill>
                            <a:schemeClr val="tx1"/>
                          </a:solidFill>
                        </a:rPr>
                        <a:t>口訣</a:t>
                      </a:r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zh-TW" alt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en-US" altLang="zh-TW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.</a:t>
                      </a:r>
                      <a:r>
                        <a:rPr lang="zh-TW" altLang="en-US" sz="1800" b="1" dirty="0" smtClean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肌力升級與運動保健</a:t>
                      </a:r>
                      <a:r>
                        <a:rPr lang="zh-TW" altLang="en-US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en-US" altLang="zh-TW" sz="1800" b="1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運用</a:t>
                      </a:r>
                      <a:r>
                        <a:rPr lang="zh-TW" altLang="en-US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文健站當天食材介紹</a:t>
                      </a:r>
                      <a:endParaRPr lang="en-US" altLang="zh-TW" sz="18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3.Ppt</a:t>
                      </a:r>
                      <a:r>
                        <a:rPr lang="zh-TW" altLang="en-US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、實體食物或食 物模型</a:t>
                      </a:r>
                      <a:endParaRPr lang="en-US" altLang="zh-TW" sz="18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</a:t>
                      </a:r>
                      <a:r>
                        <a:rPr lang="zh-TW" altLang="en-US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altLang="en-US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猜拳</a:t>
                      </a:r>
                      <a:r>
                        <a:rPr lang="zh-TW" altLang="en-US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遊戲</a:t>
                      </a:r>
                      <a:endParaRPr lang="en-US" altLang="zh-TW" sz="1800" b="1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5.</a:t>
                      </a:r>
                      <a:r>
                        <a:rPr lang="zh-TW" altLang="en-US" sz="1800" b="1" kern="100" dirty="0" smtClean="0">
                          <a:solidFill>
                            <a:srgbClr val="0000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rdia New"/>
                        </a:rPr>
                        <a:t>族群歌謠健口操</a:t>
                      </a:r>
                      <a:endParaRPr lang="zh-TW" altLang="en-US" sz="18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85475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9821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週課程設計之規劃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-2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905301"/>
              </p:ext>
            </p:extLst>
          </p:nvPr>
        </p:nvGraphicFramePr>
        <p:xfrm>
          <a:off x="318654" y="1690688"/>
          <a:ext cx="11554691" cy="524256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4716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77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79347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79179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40000">
                <a:tc rowSpan="3"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solidFill>
                            <a:schemeClr val="tx1"/>
                          </a:solidFill>
                        </a:rPr>
                        <a:t>成長期</a:t>
                      </a:r>
                      <a:endParaRPr lang="en-US" altLang="zh-TW" sz="24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【</a:t>
                      </a:r>
                      <a:r>
                        <a:rPr lang="zh-TW" altLang="en-US" sz="2400" b="1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敬重</a:t>
                      </a:r>
                      <a:r>
                        <a:rPr lang="en-US" altLang="zh-TW" sz="24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】</a:t>
                      </a:r>
                      <a:endParaRPr lang="zh-TW" altLang="en-US" sz="24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0" dirty="0">
                          <a:solidFill>
                            <a:schemeClr val="tx1"/>
                          </a:solidFill>
                        </a:rPr>
                        <a:t>第七週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dirty="0">
                          <a:solidFill>
                            <a:schemeClr val="tx1"/>
                          </a:solidFill>
                        </a:rPr>
                        <a:t>LUMA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</a:rPr>
                        <a:t>有什麼？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</a:rPr>
                        <a:t>尋寶遊戲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</a:rPr>
                        <a:t>說故事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en-US" altLang="zh-TW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.</a:t>
                      </a:r>
                      <a:r>
                        <a:rPr lang="zh-TW" altLang="en-US" sz="1800" b="1" dirty="0" smtClean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肌力升級與運動保健</a:t>
                      </a:r>
                      <a:endParaRPr lang="en-US" altLang="zh-TW" sz="1800" b="1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尋找</a:t>
                      </a:r>
                      <a:r>
                        <a:rPr lang="zh-TW" altLang="en-US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附近一處</a:t>
                      </a:r>
                      <a:r>
                        <a:rPr lang="en-US" altLang="zh-TW" sz="1800" b="1" dirty="0" err="1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luma</a:t>
                      </a:r>
                      <a:r>
                        <a:rPr lang="zh-TW" altLang="en-US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，尋找大大</a:t>
                      </a:r>
                      <a:r>
                        <a:rPr lang="zh-TW" altLang="en-US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</a:t>
                      </a:r>
                      <a:endParaRPr lang="en-US" altLang="zh-TW" sz="1800" b="1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食物</a:t>
                      </a:r>
                      <a:r>
                        <a:rPr lang="zh-TW" altLang="en-US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或是收集野菜</a:t>
                      </a:r>
                      <a:r>
                        <a:rPr lang="zh-TW" altLang="en-US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等</a:t>
                      </a:r>
                      <a:endParaRPr lang="en-US" altLang="zh-TW" sz="1800" b="1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zh-TW" altLang="en-US" sz="1800" b="1" kern="100" dirty="0" smtClean="0">
                          <a:solidFill>
                            <a:srgbClr val="0000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rdia New"/>
                        </a:rPr>
                        <a:t>族群歌謠健口操</a:t>
                      </a:r>
                      <a:endParaRPr lang="zh-TW" altLang="en-US" sz="1800" b="1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810158">
                <a:tc vMerge="1">
                  <a:txBody>
                    <a:bodyPr/>
                    <a:lstStyle/>
                    <a:p>
                      <a:pPr algn="ctr"/>
                      <a:endParaRPr lang="zh-TW" altLang="en-US" sz="2400" b="1" u="dbl" baseline="0" dirty="0">
                        <a:solidFill>
                          <a:srgbClr val="FF0000"/>
                        </a:solidFill>
                        <a:uFill>
                          <a:solidFill>
                            <a:srgbClr val="FF0000"/>
                          </a:solidFill>
                        </a:u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第八週</a:t>
                      </a:r>
                      <a:endParaRPr lang="zh-TW" altLang="en-US" sz="24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20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20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 smtClean="0">
                          <a:solidFill>
                            <a:srgbClr val="0000FF"/>
                          </a:solidFill>
                        </a:rPr>
                        <a:t>卑南族長輩</a:t>
                      </a:r>
                      <a:r>
                        <a:rPr lang="zh-TW" altLang="en-US" sz="2000" dirty="0" smtClean="0">
                          <a:solidFill>
                            <a:schemeClr val="tx1"/>
                          </a:solidFill>
                        </a:rPr>
                        <a:t>最愛</a:t>
                      </a:r>
                      <a:r>
                        <a:rPr lang="zh-TW" altLang="en-US" sz="2000" dirty="0">
                          <a:solidFill>
                            <a:schemeClr val="tx1"/>
                          </a:solidFill>
                        </a:rPr>
                        <a:t>的味道</a:t>
                      </a:r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TW" altLang="en-US" sz="2000" dirty="0">
                          <a:solidFill>
                            <a:schemeClr val="tx1"/>
                          </a:solidFill>
                        </a:rPr>
                        <a:t>記憶的拼圖</a:t>
                      </a:r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24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24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en-US" altLang="zh-TW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.</a:t>
                      </a:r>
                      <a:r>
                        <a:rPr lang="zh-TW" altLang="en-US" sz="1800" b="1" dirty="0" smtClean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肌力升級與運動保健</a:t>
                      </a:r>
                      <a:endParaRPr lang="en-US" altLang="zh-TW" sz="1800" b="1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請</a:t>
                      </a:r>
                      <a:r>
                        <a:rPr lang="zh-TW" altLang="en-US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長者帶最喜歡食物分享 </a:t>
                      </a:r>
                      <a:r>
                        <a:rPr lang="en-US" altLang="zh-TW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r>
                        <a:rPr lang="zh-TW" altLang="en-US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攝影</a:t>
                      </a:r>
                      <a:endParaRPr lang="en-US" altLang="zh-TW" sz="18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zh-TW" altLang="en-US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分組</a:t>
                      </a:r>
                      <a:r>
                        <a:rPr lang="en-US" altLang="zh-TW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以</a:t>
                      </a:r>
                      <a:r>
                        <a:rPr lang="en-US" altLang="zh-TW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r>
                        <a:rPr lang="zh-TW" altLang="en-US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人一組將食物放入我</a:t>
                      </a:r>
                      <a:r>
                        <a:rPr lang="zh-TW" altLang="en-US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</a:t>
                      </a:r>
                      <a:endParaRPr lang="en-US" altLang="zh-TW" sz="1800" b="1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餐盤</a:t>
                      </a:r>
                      <a:r>
                        <a:rPr lang="zh-TW" altLang="en-US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中大型</a:t>
                      </a:r>
                      <a:r>
                        <a:rPr lang="zh-TW" altLang="en-US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拼圖</a:t>
                      </a:r>
                      <a:endParaRPr lang="en-US" altLang="zh-TW" sz="1800" b="1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</a:t>
                      </a:r>
                      <a:r>
                        <a:rPr lang="zh-TW" altLang="en-US" sz="1800" b="1" kern="100" dirty="0" smtClean="0">
                          <a:solidFill>
                            <a:srgbClr val="0000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rdia New"/>
                        </a:rPr>
                        <a:t>族群歌謠健口操</a:t>
                      </a:r>
                      <a:endParaRPr lang="zh-TW" altLang="en-US" sz="18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pPr algn="ctr"/>
                      <a:endParaRPr lang="zh-TW" altLang="en-US" sz="2400" b="1" u="dbl" baseline="0" dirty="0">
                        <a:solidFill>
                          <a:srgbClr val="FF0000"/>
                        </a:solidFill>
                        <a:uFill>
                          <a:solidFill>
                            <a:srgbClr val="FF0000"/>
                          </a:solidFill>
                        </a:u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第九週</a:t>
                      </a:r>
                      <a:endParaRPr lang="zh-TW" altLang="en-US" sz="24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>
                          <a:solidFill>
                            <a:schemeClr val="tx1"/>
                          </a:solidFill>
                        </a:rPr>
                        <a:t>祭典的飲食及歌謠</a:t>
                      </a:r>
                      <a:endParaRPr lang="en-US" altLang="zh-TW" sz="24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solidFill>
                            <a:srgbClr val="FF0000"/>
                          </a:solidFill>
                        </a:rPr>
                        <a:t>原住民的智慧就在禁忌，試著把老人家說的禁忌記下來，就是將來敍說的依據</a:t>
                      </a:r>
                      <a:endParaRPr lang="en-US" altLang="zh-TW" sz="20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20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TW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</a:t>
                      </a:r>
                      <a:r>
                        <a:rPr lang="zh-TW" altLang="en-US" sz="1800" b="1" dirty="0" smtClean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肌力升級與運動保健</a:t>
                      </a:r>
                      <a:endParaRPr lang="en-US" altLang="zh-TW" sz="1800" b="1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en-US" altLang="zh-TW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請</a:t>
                      </a:r>
                      <a:r>
                        <a:rPr lang="zh-TW" altLang="en-US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長者談祭典中需準備之飲食</a:t>
                      </a:r>
                      <a:r>
                        <a:rPr lang="zh-TW" altLang="en-US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en-US" altLang="zh-TW" sz="1800" b="1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en-US" altLang="zh-TW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zh-TW" altLang="en-US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祭典</a:t>
                      </a:r>
                      <a:r>
                        <a:rPr lang="zh-TW" altLang="en-US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前後飲食之禁忌及歌謠為何</a:t>
                      </a:r>
                      <a:r>
                        <a:rPr lang="zh-TW" altLang="en-US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？</a:t>
                      </a:r>
                      <a:endParaRPr lang="en-US" altLang="zh-TW" sz="1800" b="1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</a:t>
                      </a:r>
                      <a:r>
                        <a:rPr lang="zh-TW" altLang="en-US" sz="1800" b="1" kern="100" dirty="0" smtClean="0">
                          <a:solidFill>
                            <a:srgbClr val="0000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rdia New"/>
                        </a:rPr>
                        <a:t>族群歌謠健口操</a:t>
                      </a:r>
                      <a:endParaRPr lang="zh-TW" altLang="en-US" sz="18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99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週課程設計之規劃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-2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777916"/>
              </p:ext>
            </p:extLst>
          </p:nvPr>
        </p:nvGraphicFramePr>
        <p:xfrm>
          <a:off x="270163" y="1463146"/>
          <a:ext cx="11554691" cy="411480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3235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328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27155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3267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40000"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>
                          <a:solidFill>
                            <a:schemeClr val="tx1"/>
                          </a:solidFill>
                        </a:rPr>
                        <a:t>結穗期</a:t>
                      </a:r>
                      <a:endParaRPr lang="en-US" altLang="zh-TW" sz="24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【</a:t>
                      </a:r>
                      <a:r>
                        <a:rPr lang="zh-TW" altLang="en-US" sz="2400" b="1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榮耀</a:t>
                      </a:r>
                      <a:r>
                        <a:rPr lang="en-US" altLang="zh-TW" sz="24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】</a:t>
                      </a:r>
                      <a:endParaRPr lang="zh-TW" altLang="en-US" sz="24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0" dirty="0">
                          <a:solidFill>
                            <a:schemeClr val="tx1"/>
                          </a:solidFill>
                        </a:rPr>
                        <a:t>第十週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dirty="0">
                          <a:solidFill>
                            <a:schemeClr val="tx1"/>
                          </a:solidFill>
                        </a:rPr>
                        <a:t>Mumu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</a:rPr>
                        <a:t>的味道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</a:rPr>
                        <a:t>傳統的料理方法</a:t>
                      </a:r>
                      <a:endParaRPr lang="en-US" altLang="zh-TW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en-US" altLang="zh-TW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.</a:t>
                      </a:r>
                      <a:r>
                        <a:rPr lang="zh-TW" altLang="en-US" sz="1800" b="1" dirty="0" smtClean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肌力升級與運動保健</a:t>
                      </a:r>
                      <a:endParaRPr lang="en-US" altLang="zh-TW" sz="1800" b="1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l"/>
                      <a:r>
                        <a:rPr lang="en-US" altLang="zh-TW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請</a:t>
                      </a:r>
                      <a:r>
                        <a:rPr lang="zh-TW" altLang="en-US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長者分享傳統的料理方法。</a:t>
                      </a:r>
                      <a:endParaRPr lang="en-US" altLang="zh-TW" sz="18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l"/>
                      <a:r>
                        <a:rPr lang="en-US" altLang="zh-TW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zh-TW" altLang="en-US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從分享中帶入</a:t>
                      </a:r>
                      <a:r>
                        <a:rPr lang="en-US" altLang="zh-TW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altLang="en-US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好</a:t>
                      </a:r>
                      <a:r>
                        <a:rPr lang="en-US" altLang="zh-TW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巧的概念</a:t>
                      </a:r>
                      <a:r>
                        <a:rPr lang="en-US" altLang="zh-TW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強調</a:t>
                      </a:r>
                      <a:r>
                        <a:rPr lang="zh-TW" altLang="en-US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天然</a:t>
                      </a:r>
                      <a:endParaRPr lang="en-US" altLang="zh-TW" sz="1800" b="1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l"/>
                      <a:r>
                        <a:rPr lang="zh-TW" altLang="en-US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的</a:t>
                      </a:r>
                      <a:r>
                        <a:rPr lang="zh-TW" altLang="en-US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調味料</a:t>
                      </a:r>
                      <a:r>
                        <a:rPr lang="en-US" altLang="zh-TW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r>
                        <a:rPr lang="zh-TW" altLang="en-US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防疫概念</a:t>
                      </a:r>
                      <a:r>
                        <a:rPr lang="en-US" altLang="zh-TW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  <a:p>
                      <a:pPr algn="l"/>
                      <a:r>
                        <a:rPr lang="en-US" altLang="zh-TW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</a:t>
                      </a:r>
                      <a:r>
                        <a:rPr lang="zh-TW" altLang="en-US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討論部落花環餐盤</a:t>
                      </a:r>
                      <a:r>
                        <a:rPr lang="zh-TW" altLang="en-US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料理</a:t>
                      </a:r>
                      <a:endParaRPr lang="en-US" altLang="zh-TW" sz="1800" b="1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5.</a:t>
                      </a:r>
                      <a:r>
                        <a:rPr lang="zh-TW" altLang="en-US" sz="1800" b="1" kern="100" dirty="0" smtClean="0">
                          <a:solidFill>
                            <a:srgbClr val="0000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rdia New"/>
                        </a:rPr>
                        <a:t>族群歌謠健口操</a:t>
                      </a:r>
                      <a:endParaRPr lang="zh-TW" altLang="en-US" sz="18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pPr algn="ctr"/>
                      <a:endParaRPr lang="en-US" altLang="zh-TW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/>
                        <a:t>第十一週</a:t>
                      </a:r>
                      <a:endParaRPr lang="zh-TW" altLang="en-US" sz="24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err="1">
                          <a:solidFill>
                            <a:schemeClr val="tx1"/>
                          </a:solidFill>
                        </a:rPr>
                        <a:t>Piaputr</a:t>
                      </a:r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—</a:t>
                      </a:r>
                      <a:r>
                        <a:rPr lang="zh-TW" altLang="en-US" sz="2400" dirty="0">
                          <a:solidFill>
                            <a:schemeClr val="tx1"/>
                          </a:solidFill>
                        </a:rPr>
                        <a:t>戴上花環之料理高手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en-US" altLang="zh-TW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.</a:t>
                      </a:r>
                      <a:r>
                        <a:rPr lang="zh-TW" altLang="en-US" sz="1800" b="1" dirty="0" smtClean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肌力升級與運動保健</a:t>
                      </a:r>
                      <a:endParaRPr lang="en-US" altLang="zh-TW" sz="1800" b="1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部落</a:t>
                      </a:r>
                      <a:r>
                        <a:rPr lang="zh-TW" altLang="en-US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健康食材料理實作。</a:t>
                      </a:r>
                      <a:endParaRPr lang="en-US" altLang="zh-TW" sz="18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zh-TW" altLang="en-US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分組</a:t>
                      </a:r>
                      <a:r>
                        <a:rPr lang="en-US" altLang="zh-TW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r>
                        <a:rPr lang="zh-TW" altLang="en-US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每組烹調花環特色之部落</a:t>
                      </a:r>
                      <a:r>
                        <a:rPr lang="zh-TW" altLang="en-US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餐盤</a:t>
                      </a:r>
                      <a:endParaRPr lang="en-US" altLang="zh-TW" sz="1800" b="1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</a:t>
                      </a:r>
                      <a:r>
                        <a:rPr lang="zh-TW" altLang="en-US" sz="1800" b="1" kern="100" dirty="0" smtClean="0">
                          <a:solidFill>
                            <a:srgbClr val="0000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rdia New"/>
                        </a:rPr>
                        <a:t>族群歌謠健口操</a:t>
                      </a:r>
                      <a:endParaRPr lang="zh-TW" altLang="en-US" sz="1800" b="1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24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/>
                        <a:t>第十二週</a:t>
                      </a:r>
                      <a:endParaRPr lang="zh-TW" altLang="en-US" sz="24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TW" altLang="en-US" sz="2400" dirty="0" smtClean="0">
                          <a:solidFill>
                            <a:srgbClr val="0000FF"/>
                          </a:solidFill>
                        </a:rPr>
                        <a:t>健康行為後測</a:t>
                      </a:r>
                      <a:r>
                        <a:rPr lang="en-US" altLang="zh-TW" sz="24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TW" altLang="en-US" sz="24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altLang="zh-TW" sz="1800" b="1" kern="100" dirty="0" smtClean="0">
                          <a:solidFill>
                            <a:srgbClr val="0000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rdia New"/>
                        </a:rPr>
                        <a:t>12</a:t>
                      </a:r>
                      <a:r>
                        <a:rPr lang="zh-TW" altLang="en-US" sz="1800" b="1" kern="100" dirty="0" smtClean="0">
                          <a:solidFill>
                            <a:srgbClr val="0000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rdia New"/>
                        </a:rPr>
                        <a:t>周</a:t>
                      </a:r>
                      <a:r>
                        <a:rPr lang="zh-TW" altLang="zh-TW" sz="1800" b="1" kern="100" dirty="0" smtClean="0">
                          <a:solidFill>
                            <a:srgbClr val="0000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rdia New"/>
                        </a:rPr>
                        <a:t>肌力訓練健康操成果評估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TW" altLang="zh-TW" sz="1800" b="1" kern="100" dirty="0" smtClean="0">
                          <a:solidFill>
                            <a:srgbClr val="0000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rdia New"/>
                        </a:rPr>
                        <a:t>互相分享心情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TW" altLang="zh-TW" sz="1800" b="1" kern="100" dirty="0" smtClean="0">
                          <a:solidFill>
                            <a:srgbClr val="0000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rdia New"/>
                        </a:rPr>
                        <a:t>協助長者後測</a:t>
                      </a:r>
                      <a:r>
                        <a:rPr lang="zh-TW" altLang="en-US" sz="1800" b="1" kern="100" dirty="0" smtClean="0">
                          <a:solidFill>
                            <a:srgbClr val="0000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rdia New"/>
                        </a:rPr>
                        <a:t>評估及</a:t>
                      </a:r>
                      <a:r>
                        <a:rPr lang="zh-TW" altLang="zh-TW" sz="1800" b="1" kern="100" dirty="0" smtClean="0">
                          <a:solidFill>
                            <a:srgbClr val="0000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rdia New"/>
                        </a:rPr>
                        <a:t>問卷調查</a:t>
                      </a:r>
                      <a:endParaRPr lang="zh-TW" altLang="en-US" sz="1800" b="1" dirty="0">
                        <a:solidFill>
                          <a:srgbClr val="0000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8473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D522E891-DEEC-43E7-A6AE-F95135B2F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第一週   營養評估</a:t>
            </a:r>
          </a:p>
        </p:txBody>
      </p:sp>
      <p:pic>
        <p:nvPicPr>
          <p:cNvPr id="6" name="內容版面配置區 5" descr="一張含有 文字 的圖片&#10;&#10;自動產生的描述">
            <a:extLst>
              <a:ext uri="{FF2B5EF4-FFF2-40B4-BE49-F238E27FC236}">
                <a16:creationId xmlns:a16="http://schemas.microsoft.com/office/drawing/2014/main" xmlns="" id="{77A2F361-9BF6-473C-BF04-1FE93EB955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372" y="1438184"/>
            <a:ext cx="5526463" cy="5136042"/>
          </a:xfrm>
        </p:spPr>
      </p:pic>
      <p:pic>
        <p:nvPicPr>
          <p:cNvPr id="8" name="內容版面配置區 7" descr="一張含有 文字, 收據 的圖片&#10;&#10;自動產生的描述">
            <a:extLst>
              <a:ext uri="{FF2B5EF4-FFF2-40B4-BE49-F238E27FC236}">
                <a16:creationId xmlns:a16="http://schemas.microsoft.com/office/drawing/2014/main" xmlns="" id="{5BA005C4-180B-4F07-BB43-BD365EF7A3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38184"/>
            <a:ext cx="5085429" cy="5054692"/>
          </a:xfrm>
        </p:spPr>
      </p:pic>
    </p:spTree>
    <p:extLst>
      <p:ext uri="{BB962C8B-B14F-4D97-AF65-F5344CB8AC3E}">
        <p14:creationId xmlns:p14="http://schemas.microsoft.com/office/powerpoint/2010/main" val="1723281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D59E14D-9CDA-47DC-BDE8-C4B7280A6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0818" y="293911"/>
            <a:ext cx="6421582" cy="1325563"/>
          </a:xfrm>
        </p:spPr>
        <p:txBody>
          <a:bodyPr/>
          <a:lstStyle/>
          <a:p>
            <a:r>
              <a:rPr lang="zh-TW" altLang="en-US" dirty="0"/>
              <a:t>食物模型及圖卡</a:t>
            </a:r>
          </a:p>
        </p:txBody>
      </p:sp>
      <p:pic>
        <p:nvPicPr>
          <p:cNvPr id="5" name="內容版面配置區 4" descr="一張含有 盤, 桌, 食物, 許多 的圖片&#10;&#10;自動產生的描述">
            <a:extLst>
              <a:ext uri="{FF2B5EF4-FFF2-40B4-BE49-F238E27FC236}">
                <a16:creationId xmlns:a16="http://schemas.microsoft.com/office/drawing/2014/main" xmlns="" id="{175319FD-A1EE-4560-A758-C96777369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60" y="1935019"/>
            <a:ext cx="5223006" cy="3915488"/>
          </a:xfrm>
        </p:spPr>
      </p:pic>
      <p:pic>
        <p:nvPicPr>
          <p:cNvPr id="9" name="圖片 8" descr="一張含有 桌, 室內, 坐, 食物 的圖片&#10;&#10;自動產生的描述">
            <a:extLst>
              <a:ext uri="{FF2B5EF4-FFF2-40B4-BE49-F238E27FC236}">
                <a16:creationId xmlns:a16="http://schemas.microsoft.com/office/drawing/2014/main" xmlns="" id="{25ED30CA-05D8-44C3-A32F-F78879A1D5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878" y="1985819"/>
            <a:ext cx="5358535" cy="391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164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</TotalTime>
  <Words>1496</Words>
  <Application>Microsoft Office PowerPoint</Application>
  <PresentationFormat>自訂</PresentationFormat>
  <Paragraphs>207</Paragraphs>
  <Slides>18</Slides>
  <Notes>2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19" baseType="lpstr">
      <vt:lpstr>Office 佈景主題</vt:lpstr>
      <vt:lpstr>原住民族部落延緩失能種子教師 線上課程</vt:lpstr>
      <vt:lpstr>PowerPoint 簡報</vt:lpstr>
      <vt:lpstr>一、族群文化特色</vt:lpstr>
      <vt:lpstr>二、12週課設計之規劃-1</vt:lpstr>
      <vt:lpstr>二、12週課設計之規劃-2</vt:lpstr>
      <vt:lpstr>二、12週課程設計之規劃-2</vt:lpstr>
      <vt:lpstr>二、12週課程設計之規劃-2</vt:lpstr>
      <vt:lpstr>第一週   營養評估</vt:lpstr>
      <vt:lpstr>食物模型及圖卡</vt:lpstr>
      <vt:lpstr>第三週-你有沒有吃飽？</vt:lpstr>
      <vt:lpstr>第四週    你吃對了嗎？                                                                                              參考屏基杜玉慧顧問研發教材</vt:lpstr>
      <vt:lpstr>第五週   從Kulabau說起-</vt:lpstr>
      <vt:lpstr>PowerPoint 簡報</vt:lpstr>
      <vt:lpstr>祭典的飲食及歌謠 </vt:lpstr>
      <vt:lpstr>二、單週課程設計之規劃-1</vt:lpstr>
      <vt:lpstr>二、單週課程設計之規劃-2</vt:lpstr>
      <vt:lpstr>我的一天飲食量-12345愛你(口訣)</vt:lpstr>
      <vt:lpstr>PowerPoint 簡報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owner</dc:creator>
  <cp:lastModifiedBy>Windows 使用者</cp:lastModifiedBy>
  <cp:revision>101</cp:revision>
  <cp:lastPrinted>2020-02-19T10:47:27Z</cp:lastPrinted>
  <dcterms:created xsi:type="dcterms:W3CDTF">2020-02-05T03:12:28Z</dcterms:created>
  <dcterms:modified xsi:type="dcterms:W3CDTF">2020-06-08T10:19:37Z</dcterms:modified>
</cp:coreProperties>
</file>